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9" r:id="rId2"/>
    <p:sldId id="258" r:id="rId3"/>
    <p:sldId id="259" r:id="rId4"/>
    <p:sldId id="260" r:id="rId5"/>
    <p:sldId id="320" r:id="rId6"/>
    <p:sldId id="321" r:id="rId7"/>
    <p:sldId id="261" r:id="rId8"/>
    <p:sldId id="262" r:id="rId9"/>
    <p:sldId id="263" r:id="rId10"/>
    <p:sldId id="264" r:id="rId11"/>
    <p:sldId id="265" r:id="rId12"/>
    <p:sldId id="266" r:id="rId13"/>
    <p:sldId id="267" r:id="rId14"/>
    <p:sldId id="268" r:id="rId15"/>
    <p:sldId id="269" r:id="rId16"/>
    <p:sldId id="273" r:id="rId17"/>
    <p:sldId id="275" r:id="rId18"/>
    <p:sldId id="279"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297" r:id="rId35"/>
    <p:sldId id="294" r:id="rId36"/>
    <p:sldId id="313" r:id="rId37"/>
    <p:sldId id="314" r:id="rId38"/>
    <p:sldId id="315" r:id="rId39"/>
    <p:sldId id="316" r:id="rId40"/>
    <p:sldId id="317" r:id="rId41"/>
    <p:sldId id="318" r:id="rId42"/>
    <p:sldId id="322" r:id="rId4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434" autoAdjust="0"/>
  </p:normalViewPr>
  <p:slideViewPr>
    <p:cSldViewPr snapToGrid="0">
      <p:cViewPr varScale="1">
        <p:scale>
          <a:sx n="69" d="100"/>
          <a:sy n="69" d="100"/>
        </p:scale>
        <p:origin x="-70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4245454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2099506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FA3F32-2399-49CB-B162-88F77B06530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574480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1061732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FA3F32-2399-49CB-B162-88F77B06530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589043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3606567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3517593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148279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239974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205596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48132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6172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392329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1098099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115414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C5C637D-B8E4-4410-B49A-29643EB69937}" type="datetimeFigureOut">
              <a:rPr lang="tr-TR" smtClean="0"/>
              <a:pPr/>
              <a:t>02.03.2017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223103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C5C637D-B8E4-4410-B49A-29643EB69937}" type="datetimeFigureOut">
              <a:rPr lang="tr-TR" smtClean="0"/>
              <a:pPr/>
              <a:t>02.03.2017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6FA3F32-2399-49CB-B162-88F77B065300}" type="slidenum">
              <a:rPr lang="tr-TR" smtClean="0"/>
              <a:pPr/>
              <a:t>‹#›</a:t>
            </a:fld>
            <a:endParaRPr lang="tr-TR"/>
          </a:p>
        </p:txBody>
      </p:sp>
    </p:spTree>
    <p:extLst>
      <p:ext uri="{BB962C8B-B14F-4D97-AF65-F5344CB8AC3E}">
        <p14:creationId xmlns="" xmlns:p14="http://schemas.microsoft.com/office/powerpoint/2010/main" val="411938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file:///C:\WINDOWS\Desktop\kilavuz\huddle.gi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file:///C:\WINDOWS\Desktop\kilavuz\puzzle.gif"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tr/imgres?imgurl=http://www.carsambaram.gov.tr/site/upload/resimler/haber/egitim2.jpg&amp;imgrefurl=http://www.carsambaram.gov.tr/site/haber_detay.asp%3FhaberID%3D398&amp;usg=__l68L1EjJW01HbfifXqUl3zIHvhQ=&amp;h=190&amp;w=250&amp;sz=9&amp;hl=tr&amp;start=12&amp;zoom=1&amp;um=1&amp;itbs=1&amp;tbnid=8wuOBkN7_znATM:&amp;tbnh=84&amp;tbnw=111&amp;prev=/images%3Fq%3Dkayna%25C5%259Ft%25C4%25B1rma%2B%25C3%25B6%25C4%259Frencisi%26um%3D1%26hl%3Dtr%26sa%3DN%26rlz%3D1T4ADSA_trTR419TR420%26ndsp%3D18%26tbs%3Disch:1&amp;ei=d5pzTdWhKszDswajp6mID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54182" y="720436"/>
            <a:ext cx="6622474" cy="3560619"/>
          </a:xfrm>
        </p:spPr>
        <p:txBody>
          <a:bodyPr>
            <a:normAutofit/>
          </a:bodyPr>
          <a:lstStyle/>
          <a:p>
            <a:pPr algn="ctr"/>
            <a:r>
              <a:rPr lang="tr-TR" b="1" dirty="0" smtClean="0">
                <a:solidFill>
                  <a:schemeClr val="accent1">
                    <a:lumMod val="50000"/>
                  </a:schemeClr>
                </a:solidFill>
              </a:rPr>
              <a:t>Bireyselleştirilmiş Eğitim Planı </a:t>
            </a:r>
            <a:br>
              <a:rPr lang="tr-TR" b="1" dirty="0" smtClean="0">
                <a:solidFill>
                  <a:schemeClr val="accent1">
                    <a:lumMod val="50000"/>
                  </a:schemeClr>
                </a:solidFill>
              </a:rPr>
            </a:br>
            <a:r>
              <a:rPr lang="tr-TR" b="1" dirty="0" smtClean="0">
                <a:solidFill>
                  <a:schemeClr val="accent1">
                    <a:lumMod val="50000"/>
                  </a:schemeClr>
                </a:solidFill>
              </a:rPr>
              <a:t>(BEP)</a:t>
            </a:r>
            <a:endParaRPr lang="tr-TR" b="1" dirty="0">
              <a:solidFill>
                <a:schemeClr val="accent1">
                  <a:lumMod val="50000"/>
                </a:schemeClr>
              </a:solidFill>
            </a:endParaRPr>
          </a:p>
        </p:txBody>
      </p:sp>
      <p:sp>
        <p:nvSpPr>
          <p:cNvPr id="3" name="2 Alt Başlık"/>
          <p:cNvSpPr>
            <a:spLocks noGrp="1"/>
          </p:cNvSpPr>
          <p:nvPr>
            <p:ph type="subTitle" idx="1"/>
          </p:nvPr>
        </p:nvSpPr>
        <p:spPr>
          <a:xfrm>
            <a:off x="1427019" y="4777379"/>
            <a:ext cx="5680364" cy="1126283"/>
          </a:xfrm>
        </p:spPr>
        <p:txBody>
          <a:bodyPr>
            <a:normAutofit lnSpcReduction="10000"/>
          </a:bodyPr>
          <a:lstStyle/>
          <a:p>
            <a:endParaRPr lang="tr-TR" dirty="0" smtClean="0"/>
          </a:p>
          <a:p>
            <a:pPr algn="ctr"/>
            <a:r>
              <a:rPr lang="tr-TR" b="1" dirty="0" smtClean="0">
                <a:solidFill>
                  <a:schemeClr val="accent4">
                    <a:lumMod val="50000"/>
                  </a:schemeClr>
                </a:solidFill>
              </a:rPr>
              <a:t>Dr. H. </a:t>
            </a:r>
            <a:r>
              <a:rPr lang="tr-TR" b="1" dirty="0" err="1" smtClean="0">
                <a:solidFill>
                  <a:schemeClr val="accent4">
                    <a:lumMod val="50000"/>
                  </a:schemeClr>
                </a:solidFill>
              </a:rPr>
              <a:t>Tezer</a:t>
            </a:r>
            <a:r>
              <a:rPr lang="tr-TR" b="1" dirty="0" smtClean="0">
                <a:solidFill>
                  <a:schemeClr val="accent4">
                    <a:lumMod val="50000"/>
                  </a:schemeClr>
                </a:solidFill>
              </a:rPr>
              <a:t> ASAN</a:t>
            </a:r>
          </a:p>
          <a:p>
            <a:pPr algn="ctr"/>
            <a:r>
              <a:rPr lang="tr-TR" b="1" dirty="0" smtClean="0">
                <a:solidFill>
                  <a:schemeClr val="accent4">
                    <a:lumMod val="50000"/>
                  </a:schemeClr>
                </a:solidFill>
              </a:rPr>
              <a:t>Aliağa Rehberlik ve Araştırma Merkezi</a:t>
            </a:r>
            <a:endParaRPr lang="tr-TR" b="1" dirty="0">
              <a:solidFill>
                <a:schemeClr val="accent4">
                  <a:lumMod val="50000"/>
                </a:schemeClr>
              </a:solidFill>
            </a:endParaRPr>
          </a:p>
        </p:txBody>
      </p:sp>
      <p:pic>
        <p:nvPicPr>
          <p:cNvPr id="4" name="Picture 8" descr="beyin"/>
          <p:cNvPicPr>
            <a:picLocks noChangeAspect="1" noChangeArrowheads="1"/>
          </p:cNvPicPr>
          <p:nvPr/>
        </p:nvPicPr>
        <p:blipFill>
          <a:blip r:embed="rId2" cstate="print"/>
          <a:srcRect/>
          <a:stretch>
            <a:fillRect/>
          </a:stretch>
        </p:blipFill>
        <p:spPr bwMode="auto">
          <a:xfrm>
            <a:off x="7080250" y="0"/>
            <a:ext cx="5111750" cy="685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003964" y="624110"/>
            <a:ext cx="7500648" cy="1280890"/>
          </a:xfrm>
        </p:spPr>
        <p:txBody>
          <a:bodyPr/>
          <a:lstStyle/>
          <a:p>
            <a:pPr algn="l"/>
            <a:r>
              <a:rPr lang="tr-TR" sz="3600" b="1" dirty="0">
                <a:solidFill>
                  <a:srgbClr val="D05400"/>
                </a:solidFill>
                <a:latin typeface="Century Gothic" panose="020B0502020202020204" pitchFamily="34" charset="0"/>
              </a:rPr>
              <a:t>BEP GELİŞTİRME BİRİMİ</a:t>
            </a:r>
          </a:p>
        </p:txBody>
      </p:sp>
      <p:sp>
        <p:nvSpPr>
          <p:cNvPr id="25603" name="Rectangle 3"/>
          <p:cNvSpPr>
            <a:spLocks noGrp="1" noChangeArrowheads="1"/>
          </p:cNvSpPr>
          <p:nvPr>
            <p:ph idx="1"/>
          </p:nvPr>
        </p:nvSpPr>
        <p:spPr>
          <a:xfrm>
            <a:off x="3934690" y="2781301"/>
            <a:ext cx="7758545" cy="2181225"/>
          </a:xfrm>
        </p:spPr>
        <p:txBody>
          <a:bodyPr>
            <a:normAutofit lnSpcReduction="10000"/>
          </a:bodyPr>
          <a:lstStyle/>
          <a:p>
            <a:r>
              <a:rPr lang="tr-TR" sz="4400" dirty="0">
                <a:latin typeface="Century Gothic" panose="020B0502020202020204" pitchFamily="34" charset="0"/>
                <a:cs typeface="Times New Roman" panose="02020603050405020304" pitchFamily="18" charset="0"/>
              </a:rPr>
              <a:t> </a:t>
            </a:r>
            <a:r>
              <a:rPr lang="tr-TR" sz="4400" dirty="0" err="1">
                <a:solidFill>
                  <a:srgbClr val="006600"/>
                </a:solidFill>
                <a:latin typeface="Century Gothic" panose="020B0502020202020204" pitchFamily="34" charset="0"/>
                <a:cs typeface="Times New Roman" panose="02020603050405020304" pitchFamily="18" charset="0"/>
              </a:rPr>
              <a:t>BEP’i</a:t>
            </a:r>
            <a:r>
              <a:rPr lang="tr-TR" sz="4400" dirty="0">
                <a:solidFill>
                  <a:srgbClr val="006600"/>
                </a:solidFill>
                <a:latin typeface="Century Gothic" panose="020B0502020202020204" pitchFamily="34" charset="0"/>
                <a:cs typeface="Times New Roman" panose="02020603050405020304" pitchFamily="18" charset="0"/>
              </a:rPr>
              <a:t> ,</a:t>
            </a:r>
          </a:p>
          <a:p>
            <a:pPr algn="ctr"/>
            <a:r>
              <a:rPr lang="tr-TR" sz="4400" b="1" dirty="0">
                <a:solidFill>
                  <a:srgbClr val="006600"/>
                </a:solidFill>
                <a:latin typeface="Century Gothic" panose="020B0502020202020204" pitchFamily="34" charset="0"/>
                <a:cs typeface="Times New Roman" panose="02020603050405020304" pitchFamily="18" charset="0"/>
              </a:rPr>
              <a:t>BEP Geli</a:t>
            </a:r>
            <a:r>
              <a:rPr lang="tr-TR" sz="4400" b="1" dirty="0">
                <a:solidFill>
                  <a:srgbClr val="006600"/>
                </a:solidFill>
                <a:latin typeface="Century Gothic" panose="020B0502020202020204" pitchFamily="34" charset="0"/>
              </a:rPr>
              <a:t>ş</a:t>
            </a:r>
            <a:r>
              <a:rPr lang="tr-TR" sz="4400" b="1" dirty="0">
                <a:solidFill>
                  <a:srgbClr val="006600"/>
                </a:solidFill>
                <a:latin typeface="Century Gothic" panose="020B0502020202020204" pitchFamily="34" charset="0"/>
                <a:cs typeface="Times New Roman" panose="02020603050405020304" pitchFamily="18" charset="0"/>
              </a:rPr>
              <a:t>tirme Birimi</a:t>
            </a:r>
            <a:r>
              <a:rPr lang="tr-TR" sz="4400" dirty="0">
                <a:solidFill>
                  <a:srgbClr val="006600"/>
                </a:solidFill>
                <a:latin typeface="Century Gothic" panose="020B0502020202020204" pitchFamily="34" charset="0"/>
                <a:cs typeface="Times New Roman" panose="02020603050405020304" pitchFamily="18" charset="0"/>
              </a:rPr>
              <a:t> </a:t>
            </a:r>
          </a:p>
          <a:p>
            <a:pPr algn="r"/>
            <a:r>
              <a:rPr lang="tr-TR" sz="4400" dirty="0">
                <a:solidFill>
                  <a:srgbClr val="006600"/>
                </a:solidFill>
                <a:latin typeface="Century Gothic" panose="020B0502020202020204" pitchFamily="34" charset="0"/>
                <a:cs typeface="Times New Roman" panose="02020603050405020304" pitchFamily="18" charset="0"/>
              </a:rPr>
              <a:t>haz</a:t>
            </a:r>
            <a:r>
              <a:rPr lang="tr-TR" sz="4400" dirty="0">
                <a:solidFill>
                  <a:srgbClr val="006600"/>
                </a:solidFill>
                <a:latin typeface="Century Gothic" panose="020B0502020202020204" pitchFamily="34" charset="0"/>
              </a:rPr>
              <a:t>ı</a:t>
            </a:r>
            <a:r>
              <a:rPr lang="tr-TR" sz="4400" dirty="0">
                <a:solidFill>
                  <a:srgbClr val="006600"/>
                </a:solidFill>
                <a:latin typeface="Century Gothic" panose="020B0502020202020204" pitchFamily="34" charset="0"/>
                <a:cs typeface="Times New Roman" panose="02020603050405020304" pitchFamily="18" charset="0"/>
              </a:rPr>
              <a:t>rlar.</a:t>
            </a:r>
            <a:endParaRPr lang="tr-TR" sz="4400" dirty="0">
              <a:solidFill>
                <a:srgbClr val="006600"/>
              </a:solidFill>
            </a:endParaRPr>
          </a:p>
        </p:txBody>
      </p:sp>
      <p:pic>
        <p:nvPicPr>
          <p:cNvPr id="4" name="Picture 8" descr="kurumsal_sorumluluk"/>
          <p:cNvPicPr>
            <a:picLocks noChangeAspect="1" noChangeArrowheads="1"/>
          </p:cNvPicPr>
          <p:nvPr/>
        </p:nvPicPr>
        <p:blipFill>
          <a:blip r:embed="rId2" cstate="print"/>
          <a:srcRect/>
          <a:stretch>
            <a:fillRect/>
          </a:stretch>
        </p:blipFill>
        <p:spPr bwMode="auto">
          <a:xfrm>
            <a:off x="0" y="0"/>
            <a:ext cx="3852863" cy="6858000"/>
          </a:xfrm>
          <a:prstGeom prst="rect">
            <a:avLst/>
          </a:prstGeom>
          <a:noFill/>
          <a:ln w="9525">
            <a:noFill/>
            <a:miter lim="800000"/>
            <a:headEnd/>
            <a:tailEnd/>
          </a:ln>
        </p:spPr>
      </p:pic>
    </p:spTree>
    <p:extLst>
      <p:ext uri="{BB962C8B-B14F-4D97-AF65-F5344CB8AC3E}">
        <p14:creationId xmlns="" xmlns:p14="http://schemas.microsoft.com/office/powerpoint/2010/main" val="3964195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a:r>
              <a:rPr lang="tr-TR">
                <a:solidFill>
                  <a:srgbClr val="D05400"/>
                </a:solidFill>
                <a:latin typeface="Century Gothic" panose="020B0502020202020204" pitchFamily="34" charset="0"/>
              </a:rPr>
              <a:t>...</a:t>
            </a:r>
          </a:p>
        </p:txBody>
      </p:sp>
      <p:sp>
        <p:nvSpPr>
          <p:cNvPr id="26627" name="Rectangle 3"/>
          <p:cNvSpPr>
            <a:spLocks noGrp="1" noChangeArrowheads="1"/>
          </p:cNvSpPr>
          <p:nvPr>
            <p:ph idx="1"/>
          </p:nvPr>
        </p:nvSpPr>
        <p:spPr>
          <a:xfrm>
            <a:off x="2133600" y="1752600"/>
            <a:ext cx="8001000" cy="4268788"/>
          </a:xfrm>
        </p:spPr>
        <p:txBody>
          <a:bodyPr>
            <a:normAutofit/>
          </a:bodyPr>
          <a:lstStyle/>
          <a:p>
            <a:pPr>
              <a:lnSpc>
                <a:spcPct val="80000"/>
              </a:lnSpc>
            </a:pPr>
            <a:r>
              <a:rPr lang="tr-TR">
                <a:latin typeface="Century Gothic" panose="020B0502020202020204" pitchFamily="34" charset="0"/>
                <a:cs typeface="Times New Roman" panose="02020603050405020304" pitchFamily="18" charset="0"/>
              </a:rPr>
              <a:t>		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ve kayna</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t</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rma uygulamaları yapılan okul ve kurumlarda, özel eğitim gerektiren bireyler için, BEP’in </a:t>
            </a:r>
            <a:r>
              <a:rPr lang="tr-TR">
                <a:solidFill>
                  <a:srgbClr val="CC3300"/>
                </a:solidFill>
                <a:latin typeface="Century Gothic" panose="020B0502020202020204" pitchFamily="34" charset="0"/>
                <a:cs typeface="Times New Roman" panose="02020603050405020304" pitchFamily="18" charset="0"/>
              </a:rPr>
              <a:t>geliştirilmesi, uygulanması, izlenmesi ve değerlendirilmesi</a:t>
            </a:r>
            <a:r>
              <a:rPr lang="tr-TR">
                <a:latin typeface="Century Gothic" panose="020B0502020202020204" pitchFamily="34" charset="0"/>
                <a:cs typeface="Times New Roman" panose="02020603050405020304" pitchFamily="18" charset="0"/>
              </a:rPr>
              <a:t> amacıyla </a:t>
            </a:r>
            <a:r>
              <a:rPr lang="tr-TR" b="1">
                <a:solidFill>
                  <a:srgbClr val="CC3300"/>
                </a:solidFill>
                <a:latin typeface="Century Gothic" panose="020B0502020202020204" pitchFamily="34" charset="0"/>
                <a:cs typeface="Times New Roman" panose="02020603050405020304" pitchFamily="18" charset="0"/>
              </a:rPr>
              <a:t>BEP geliştirme birimi</a:t>
            </a:r>
            <a:r>
              <a:rPr lang="tr-TR">
                <a:latin typeface="Century Gothic" panose="020B0502020202020204" pitchFamily="34" charset="0"/>
                <a:cs typeface="Times New Roman" panose="02020603050405020304" pitchFamily="18" charset="0"/>
              </a:rPr>
              <a:t> oluşturulur. </a:t>
            </a:r>
          </a:p>
          <a:p>
            <a:pPr>
              <a:lnSpc>
                <a:spcPct val="80000"/>
              </a:lnSpc>
            </a:pPr>
            <a:endParaRPr lang="tr-TR">
              <a:latin typeface="Century Gothic" panose="020B0502020202020204" pitchFamily="34" charset="0"/>
              <a:cs typeface="Times New Roman" panose="02020603050405020304" pitchFamily="18" charset="0"/>
            </a:endParaRPr>
          </a:p>
          <a:p>
            <a:pPr>
              <a:lnSpc>
                <a:spcPct val="80000"/>
              </a:lnSpc>
            </a:pPr>
            <a:r>
              <a:rPr lang="tr-TR">
                <a:latin typeface="Century Gothic" panose="020B0502020202020204" pitchFamily="34" charset="0"/>
                <a:cs typeface="Times New Roman" panose="02020603050405020304" pitchFamily="18" charset="0"/>
              </a:rPr>
              <a:t>		Bu birimlerin, yakın çevrelerinde birim kurulamayan kurumlardaki özel eğitim gerektiren bireylere de destek eğitim vermesi için hizmet alanları özel eğitim hizmetleri kurulu tarafından belirlenir.</a:t>
            </a:r>
            <a:r>
              <a:rPr lang="tr-TR"/>
              <a:t> </a:t>
            </a:r>
          </a:p>
        </p:txBody>
      </p:sp>
    </p:spTree>
    <p:extLst>
      <p:ext uri="{BB962C8B-B14F-4D97-AF65-F5344CB8AC3E}">
        <p14:creationId xmlns="" xmlns:p14="http://schemas.microsoft.com/office/powerpoint/2010/main" val="3086370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a:r>
              <a:rPr lang="tr-TR" sz="3200" b="1">
                <a:solidFill>
                  <a:srgbClr val="CC3300"/>
                </a:solidFill>
                <a:latin typeface="Century Gothic" panose="020B0502020202020204" pitchFamily="34" charset="0"/>
                <a:cs typeface="Times New Roman" panose="02020603050405020304" pitchFamily="18" charset="0"/>
              </a:rPr>
              <a:t>BEP Geliştirme birimi;</a:t>
            </a:r>
            <a:endParaRPr lang="tr-TR" sz="3200" b="1">
              <a:solidFill>
                <a:srgbClr val="CC3300"/>
              </a:solidFill>
              <a:cs typeface="Times New Roman" panose="02020603050405020304" pitchFamily="18" charset="0"/>
            </a:endParaRPr>
          </a:p>
        </p:txBody>
      </p:sp>
      <p:sp>
        <p:nvSpPr>
          <p:cNvPr id="27651" name="Rectangle 3"/>
          <p:cNvSpPr>
            <a:spLocks noGrp="1" noChangeArrowheads="1"/>
          </p:cNvSpPr>
          <p:nvPr>
            <p:ph idx="1"/>
          </p:nvPr>
        </p:nvSpPr>
        <p:spPr>
          <a:xfrm>
            <a:off x="2057400" y="1676400"/>
            <a:ext cx="8001000" cy="4705350"/>
          </a:xfrm>
        </p:spPr>
        <p:txBody>
          <a:bodyPr/>
          <a:lstStyle/>
          <a:p>
            <a:pPr algn="just">
              <a:lnSpc>
                <a:spcPct val="90000"/>
              </a:lnSpc>
            </a:pPr>
            <a:r>
              <a:rPr lang="tr-TR" dirty="0">
                <a:latin typeface="Century Gothic" panose="020B0502020202020204" pitchFamily="34" charset="0"/>
                <a:cs typeface="Times New Roman" panose="02020603050405020304" pitchFamily="18" charset="0"/>
              </a:rPr>
              <a:t>	</a:t>
            </a:r>
            <a:r>
              <a:rPr lang="tr-TR" dirty="0" smtClean="0">
                <a:latin typeface="Century Gothic" panose="020B0502020202020204" pitchFamily="34" charset="0"/>
                <a:cs typeface="Times New Roman" panose="02020603050405020304" pitchFamily="18" charset="0"/>
              </a:rPr>
              <a:t>Kurum </a:t>
            </a:r>
            <a:r>
              <a:rPr lang="tr-TR" dirty="0">
                <a:latin typeface="Century Gothic" panose="020B0502020202020204" pitchFamily="34" charset="0"/>
                <a:cs typeface="Times New Roman" panose="02020603050405020304" pitchFamily="18" charset="0"/>
              </a:rPr>
              <a:t>müdürü veya görevlendireceği müdür yardımcısının başkanlığında, gezerek özel eğitim görevi verilen öğretmen, aile, özel eğitim gerektiren öğrenci, rehber öğretmen-psikolojik danışman, eğitim programları hazırlamakla görevli öğretmen, özel eğitim gerektiren öğrencinin sınıf öğretmeni veya hazırlanan programın içeriğine uygun branş öğretmeni, gerektiğinde izleme tanılama ve değerlendirme ekibinden görevli bir kişiden oluşur. </a:t>
            </a:r>
            <a:endParaRPr lang="tr-TR" dirty="0"/>
          </a:p>
        </p:txBody>
      </p:sp>
    </p:spTree>
    <p:extLst>
      <p:ext uri="{BB962C8B-B14F-4D97-AF65-F5344CB8AC3E}">
        <p14:creationId xmlns="" xmlns:p14="http://schemas.microsoft.com/office/powerpoint/2010/main" val="74536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l"/>
            <a:r>
              <a:rPr lang="tr-TR">
                <a:solidFill>
                  <a:srgbClr val="CC3300"/>
                </a:solidFill>
                <a:latin typeface="Century Gothic" panose="020B0502020202020204" pitchFamily="34" charset="0"/>
              </a:rPr>
              <a:t>...</a:t>
            </a:r>
          </a:p>
        </p:txBody>
      </p:sp>
      <p:sp>
        <p:nvSpPr>
          <p:cNvPr id="28675" name="Rectangle 3"/>
          <p:cNvSpPr>
            <a:spLocks noGrp="1" noChangeArrowheads="1"/>
          </p:cNvSpPr>
          <p:nvPr>
            <p:ph idx="1"/>
          </p:nvPr>
        </p:nvSpPr>
        <p:spPr>
          <a:xfrm>
            <a:off x="2063751" y="1700214"/>
            <a:ext cx="7777163" cy="4556125"/>
          </a:xfrm>
        </p:spPr>
        <p:txBody>
          <a:bodyPr>
            <a:normAutofit/>
          </a:bodyPr>
          <a:lstStyle/>
          <a:p>
            <a:pPr>
              <a:buClr>
                <a:srgbClr val="CC33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Ba</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kan, </a:t>
            </a:r>
          </a:p>
          <a:p>
            <a:pPr>
              <a:buClr>
                <a:srgbClr val="CC33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Aile, </a:t>
            </a:r>
          </a:p>
          <a:p>
            <a:pPr>
              <a:buClr>
                <a:srgbClr val="CC33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Özel eğitim gerektiren bireyin kendisi, </a:t>
            </a:r>
          </a:p>
          <a:p>
            <a:pPr>
              <a:buClr>
                <a:srgbClr val="CC33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Özel eğitim gerektiren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rencinin sınıf öğretmeni veya hazırlanan programın içeriğine uygun branş öğretmeni, </a:t>
            </a:r>
          </a:p>
          <a:p>
            <a:pPr>
              <a:buClr>
                <a:srgbClr val="CC33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Rehber öğretmen-psikolojik danışman </a:t>
            </a:r>
          </a:p>
          <a:p>
            <a:endParaRPr lang="tr-TR">
              <a:latin typeface="Century Gothic" panose="020B0502020202020204" pitchFamily="34" charset="0"/>
              <a:cs typeface="Times New Roman" panose="02020603050405020304" pitchFamily="18" charset="0"/>
            </a:endParaRPr>
          </a:p>
          <a:p>
            <a:r>
              <a:rPr lang="tr-TR">
                <a:latin typeface="Century Gothic" panose="020B0502020202020204" pitchFamily="34" charset="0"/>
                <a:cs typeface="Times New Roman" panose="02020603050405020304" pitchFamily="18" charset="0"/>
              </a:rPr>
              <a:t>	BEP geliştirme biriminin çekirdek üyeleridir.</a:t>
            </a:r>
            <a:r>
              <a:rPr lang="tr-TR">
                <a:latin typeface="Century Gothic" panose="020B0502020202020204" pitchFamily="34" charset="0"/>
              </a:rPr>
              <a:t> </a:t>
            </a:r>
          </a:p>
        </p:txBody>
      </p:sp>
    </p:spTree>
    <p:extLst>
      <p:ext uri="{BB962C8B-B14F-4D97-AF65-F5344CB8AC3E}">
        <p14:creationId xmlns="" xmlns:p14="http://schemas.microsoft.com/office/powerpoint/2010/main" val="3659890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a:r>
              <a:rPr lang="tr-TR">
                <a:solidFill>
                  <a:srgbClr val="CC3300"/>
                </a:solidFill>
                <a:latin typeface="Century Gothic" panose="020B0502020202020204" pitchFamily="34" charset="0"/>
              </a:rPr>
              <a:t>...</a:t>
            </a:r>
          </a:p>
        </p:txBody>
      </p:sp>
      <p:sp>
        <p:nvSpPr>
          <p:cNvPr id="29699" name="Rectangle 3"/>
          <p:cNvSpPr>
            <a:spLocks noGrp="1" noChangeArrowheads="1"/>
          </p:cNvSpPr>
          <p:nvPr>
            <p:ph idx="1"/>
          </p:nvPr>
        </p:nvSpPr>
        <p:spPr/>
        <p:txBody>
          <a:bodyPr/>
          <a:lstStyle/>
          <a:p>
            <a:pPr>
              <a:buClr>
                <a:srgbClr val="006600"/>
              </a:buClr>
              <a:buFont typeface="Wingdings" panose="05000000000000000000" pitchFamily="2" charset="2"/>
              <a:buChar char="Ø"/>
            </a:pPr>
            <a:r>
              <a:rPr lang="tr-TR">
                <a:latin typeface="Century Gothic" panose="020B0502020202020204" pitchFamily="34" charset="0"/>
                <a:cs typeface="Times New Roman" panose="02020603050405020304" pitchFamily="18" charset="0"/>
              </a:rPr>
              <a:t>Ayrıca, gerek duyulduğunda tıbbi personel, fizyoterapist, konuşma terapisti, odyolog vb.  farklı disiplinlerden uzmanlar da BEP toplantılarına davet edilebilirler.</a:t>
            </a:r>
            <a:endParaRPr lang="tr-TR"/>
          </a:p>
        </p:txBody>
      </p:sp>
      <p:sp>
        <p:nvSpPr>
          <p:cNvPr id="29701" name="Rectangle 5"/>
          <p:cNvSpPr>
            <a:spLocks noChangeArrowheads="1"/>
          </p:cNvSpPr>
          <p:nvPr/>
        </p:nvSpPr>
        <p:spPr bwMode="auto">
          <a:xfrm>
            <a:off x="5286375" y="2776538"/>
            <a:ext cx="9144000" cy="3699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endParaRPr lang="tr-TR"/>
          </a:p>
        </p:txBody>
      </p:sp>
      <p:pic>
        <p:nvPicPr>
          <p:cNvPr id="29700" name="Picture 4" descr="C:\WINDOWS\Desktop\kilavuz\huddle.gif"/>
          <p:cNvPicPr>
            <a:picLocks noChangeAspect="1" noChangeArrowheads="1"/>
          </p:cNvPicPr>
          <p:nvPr/>
        </p:nvPicPr>
        <p:blipFill>
          <a:blip r:embed="rId2" r:link="rId3" cstate="print">
            <a:extLst>
              <a:ext uri="{28A0092B-C50C-407E-A947-70E740481C1C}">
                <a14:useLocalDpi xmlns="" xmlns:a14="http://schemas.microsoft.com/office/drawing/2010/main" val="0"/>
              </a:ext>
            </a:extLst>
          </a:blip>
          <a:srcRect/>
          <a:stretch>
            <a:fillRect/>
          </a:stretch>
        </p:blipFill>
        <p:spPr bwMode="auto">
          <a:xfrm>
            <a:off x="4419600" y="3559175"/>
            <a:ext cx="3200400" cy="257968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151699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p:cNvSpPr>
            <a:spLocks noChangeArrowheads="1"/>
          </p:cNvSpPr>
          <p:nvPr/>
        </p:nvSpPr>
        <p:spPr bwMode="auto">
          <a:xfrm>
            <a:off x="5715000" y="3181350"/>
            <a:ext cx="9144000" cy="3699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endParaRPr lang="tr-TR"/>
          </a:p>
        </p:txBody>
      </p:sp>
      <p:pic>
        <p:nvPicPr>
          <p:cNvPr id="39940" name="Picture 4" descr="C:\WINDOWS\Desktop\kilavuz\puzzle.gif"/>
          <p:cNvPicPr>
            <a:picLocks noChangeAspect="1" noChangeArrowheads="1"/>
          </p:cNvPicPr>
          <p:nvPr/>
        </p:nvPicPr>
        <p:blipFill>
          <a:blip r:embed="rId2" r:link="rId3" cstate="print">
            <a:extLst>
              <a:ext uri="{28A0092B-C50C-407E-A947-70E740481C1C}">
                <a14:useLocalDpi xmlns="" xmlns:a14="http://schemas.microsoft.com/office/drawing/2010/main" val="0"/>
              </a:ext>
            </a:extLst>
          </a:blip>
          <a:srcRect/>
          <a:stretch>
            <a:fillRect/>
          </a:stretch>
        </p:blipFill>
        <p:spPr bwMode="auto">
          <a:xfrm>
            <a:off x="2279650" y="1879601"/>
            <a:ext cx="7632700" cy="4297363"/>
          </a:xfrm>
          <a:prstGeom prst="rect">
            <a:avLst/>
          </a:prstGeom>
          <a:noFill/>
          <a:extLst>
            <a:ext uri="{909E8E84-426E-40DD-AFC4-6F175D3DCCD1}">
              <a14:hiddenFill xmlns="" xmlns:a14="http://schemas.microsoft.com/office/drawing/2010/main">
                <a:solidFill>
                  <a:srgbClr val="FFFFFF"/>
                </a:solidFill>
              </a14:hiddenFill>
            </a:ext>
          </a:extLst>
        </p:spPr>
      </p:pic>
      <p:sp>
        <p:nvSpPr>
          <p:cNvPr id="39942" name="Rectangle 6"/>
          <p:cNvSpPr>
            <a:spLocks noGrp="1" noChangeArrowheads="1"/>
          </p:cNvSpPr>
          <p:nvPr>
            <p:ph type="title"/>
          </p:nvPr>
        </p:nvSpPr>
        <p:spPr>
          <a:xfrm>
            <a:off x="2209801" y="457200"/>
            <a:ext cx="8207375" cy="762000"/>
          </a:xfrm>
          <a:noFill/>
          <a:ln/>
        </p:spPr>
        <p:txBody>
          <a:bodyPr>
            <a:normAutofit fontScale="90000"/>
          </a:bodyPr>
          <a:lstStyle/>
          <a:p>
            <a:pPr algn="l">
              <a:lnSpc>
                <a:spcPct val="85000"/>
              </a:lnSpc>
            </a:pPr>
            <a:r>
              <a:rPr lang="tr-TR" sz="3100" b="1">
                <a:solidFill>
                  <a:srgbClr val="CC3300"/>
                </a:solidFill>
                <a:latin typeface="Century Gothic" panose="020B0502020202020204" pitchFamily="34" charset="0"/>
                <a:cs typeface="Times New Roman" panose="02020603050405020304" pitchFamily="18" charset="0"/>
              </a:rPr>
              <a:t>Bep Gel</a:t>
            </a:r>
            <a:r>
              <a:rPr lang="tr-TR" sz="3100" b="1">
                <a:solidFill>
                  <a:srgbClr val="CC3300"/>
                </a:solidFill>
                <a:latin typeface="Century Gothic" panose="020B0502020202020204" pitchFamily="34" charset="0"/>
              </a:rPr>
              <a:t>iş</a:t>
            </a:r>
            <a:r>
              <a:rPr lang="tr-TR" sz="3100" b="1">
                <a:solidFill>
                  <a:srgbClr val="CC3300"/>
                </a:solidFill>
                <a:latin typeface="Century Gothic" panose="020B0502020202020204" pitchFamily="34" charset="0"/>
                <a:cs typeface="Times New Roman" panose="02020603050405020304" pitchFamily="18" charset="0"/>
              </a:rPr>
              <a:t>t</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rme B</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r</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m</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 Üyeler</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n</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n Görevler</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 Nelerd</a:t>
            </a:r>
            <a:r>
              <a:rPr lang="tr-TR" sz="3100" b="1">
                <a:solidFill>
                  <a:srgbClr val="CC3300"/>
                </a:solidFill>
                <a:latin typeface="Century Gothic" panose="020B0502020202020204" pitchFamily="34" charset="0"/>
              </a:rPr>
              <a:t>i</a:t>
            </a:r>
            <a:r>
              <a:rPr lang="tr-TR" sz="3100" b="1">
                <a:solidFill>
                  <a:srgbClr val="CC3300"/>
                </a:solidFill>
                <a:latin typeface="Century Gothic" panose="020B0502020202020204" pitchFamily="34" charset="0"/>
                <a:cs typeface="Times New Roman" panose="02020603050405020304" pitchFamily="18" charset="0"/>
              </a:rPr>
              <a:t>r?</a:t>
            </a:r>
          </a:p>
        </p:txBody>
      </p:sp>
    </p:spTree>
    <p:extLst>
      <p:ext uri="{BB962C8B-B14F-4D97-AF65-F5344CB8AC3E}">
        <p14:creationId xmlns="" xmlns:p14="http://schemas.microsoft.com/office/powerpoint/2010/main" val="2354224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a:r>
              <a:rPr lang="tr-TR" sz="2800">
                <a:solidFill>
                  <a:srgbClr val="CC3300"/>
                </a:solidFill>
                <a:latin typeface="Century Gothic" panose="020B0502020202020204" pitchFamily="34" charset="0"/>
                <a:cs typeface="Times New Roman" panose="02020603050405020304" pitchFamily="18" charset="0"/>
              </a:rPr>
              <a:t>Ö</a:t>
            </a:r>
            <a:r>
              <a:rPr lang="tr-TR" sz="2800">
                <a:solidFill>
                  <a:srgbClr val="CC3300"/>
                </a:solidFill>
                <a:latin typeface="Century Gothic" panose="020B0502020202020204" pitchFamily="34" charset="0"/>
              </a:rPr>
              <a:t>ğ</a:t>
            </a:r>
            <a:r>
              <a:rPr lang="tr-TR" sz="2800">
                <a:solidFill>
                  <a:srgbClr val="CC3300"/>
                </a:solidFill>
                <a:latin typeface="Century Gothic" panose="020B0502020202020204" pitchFamily="34" charset="0"/>
                <a:cs typeface="Times New Roman" panose="02020603050405020304" pitchFamily="18" charset="0"/>
              </a:rPr>
              <a:t>retmen:</a:t>
            </a:r>
            <a:r>
              <a:rPr lang="tr-TR"/>
              <a:t> </a:t>
            </a:r>
          </a:p>
        </p:txBody>
      </p:sp>
      <p:sp>
        <p:nvSpPr>
          <p:cNvPr id="33795" name="Rectangle 3"/>
          <p:cNvSpPr>
            <a:spLocks noGrp="1" noChangeArrowheads="1"/>
          </p:cNvSpPr>
          <p:nvPr>
            <p:ph idx="1"/>
          </p:nvPr>
        </p:nvSpPr>
        <p:spPr/>
        <p:txBody>
          <a:bodyPr/>
          <a:lstStyle/>
          <a:p>
            <a:pPr marL="685800" indent="-685800">
              <a:buClr>
                <a:srgbClr val="CC3300"/>
              </a:buClr>
              <a:buFont typeface="Webdings" panose="05030102010509060703" pitchFamily="18" charset="2"/>
              <a:buChar char=""/>
            </a:pPr>
            <a:r>
              <a:rPr lang="tr-TR">
                <a:latin typeface="Century Gothic" panose="020B0502020202020204" pitchFamily="34" charset="0"/>
                <a:cs typeface="Arial" panose="020B0604020202020204" pitchFamily="34" charset="0"/>
              </a:rPr>
              <a:t>Bireysel</a:t>
            </a:r>
            <a:r>
              <a:rPr lang="tr-TR">
                <a:latin typeface="Century Gothic" panose="020B0502020202020204" pitchFamily="34" charset="0"/>
                <a:cs typeface="Times New Roman" panose="02020603050405020304" pitchFamily="18" charset="0"/>
              </a:rPr>
              <a:t>le</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tirilmi</a:t>
            </a:r>
            <a:r>
              <a:rPr lang="tr-TR">
                <a:latin typeface="Century Gothic" panose="020B0502020202020204" pitchFamily="34" charset="0"/>
              </a:rPr>
              <a:t>ş</a:t>
            </a:r>
            <a:r>
              <a:rPr lang="tr-TR">
                <a:latin typeface="Century Gothic" panose="020B0502020202020204" pitchFamily="34" charset="0"/>
                <a:cs typeface="Arial" panose="020B0604020202020204" pitchFamily="34" charset="0"/>
              </a:rPr>
              <a:t> e</a:t>
            </a:r>
            <a:r>
              <a:rPr lang="tr-TR">
                <a:latin typeface="Century Gothic" panose="020B0502020202020204" pitchFamily="34" charset="0"/>
              </a:rPr>
              <a:t>ğ</a:t>
            </a:r>
            <a:r>
              <a:rPr lang="tr-TR">
                <a:latin typeface="Century Gothic" panose="020B0502020202020204" pitchFamily="34" charset="0"/>
                <a:cs typeface="Arial" panose="020B0604020202020204" pitchFamily="34" charset="0"/>
              </a:rPr>
              <a:t>itim programlarının hazırlanmasında, uygulanmasında ve de</a:t>
            </a:r>
            <a:r>
              <a:rPr lang="tr-TR">
                <a:latin typeface="Century Gothic" panose="020B0502020202020204" pitchFamily="34" charset="0"/>
              </a:rPr>
              <a:t>ğ</a:t>
            </a:r>
            <a:r>
              <a:rPr lang="tr-TR">
                <a:latin typeface="Century Gothic" panose="020B0502020202020204" pitchFamily="34" charset="0"/>
                <a:cs typeface="Arial" panose="020B0604020202020204" pitchFamily="34" charset="0"/>
              </a:rPr>
              <a:t>erlendirilmesinde etkin görev alır</a:t>
            </a:r>
            <a:r>
              <a:rPr lang="tr-TR">
                <a:latin typeface="Century Gothic" panose="020B0502020202020204" pitchFamily="34" charset="0"/>
                <a:cs typeface="Times New Roman" panose="02020603050405020304" pitchFamily="18" charset="0"/>
              </a:rPr>
              <a:t>.</a:t>
            </a:r>
          </a:p>
          <a:p>
            <a:pPr marL="685800" indent="-685800">
              <a:buClr>
                <a:srgbClr val="CC3300"/>
              </a:buClr>
              <a:buNone/>
            </a:pPr>
            <a:endParaRPr lang="tr-TR">
              <a:latin typeface="Century Gothic" panose="020B0502020202020204" pitchFamily="34" charset="0"/>
            </a:endParaRPr>
          </a:p>
          <a:p>
            <a:pPr marL="685800" indent="-685800">
              <a:buClr>
                <a:srgbClr val="CC3300"/>
              </a:buClr>
              <a:buFont typeface="Webdings" panose="05030102010509060703" pitchFamily="18" charset="2"/>
              <a:buChar char=""/>
            </a:pPr>
            <a:r>
              <a:rPr lang="tr-TR">
                <a:latin typeface="Century Gothic" panose="020B0502020202020204" pitchFamily="34" charset="0"/>
                <a:cs typeface="Arial" panose="020B0604020202020204" pitchFamily="34" charset="0"/>
              </a:rPr>
              <a:t>Planlanan e</a:t>
            </a:r>
            <a:r>
              <a:rPr lang="tr-TR">
                <a:latin typeface="Century Gothic" panose="020B0502020202020204" pitchFamily="34" charset="0"/>
              </a:rPr>
              <a:t>ğ</a:t>
            </a:r>
            <a:r>
              <a:rPr lang="tr-TR">
                <a:latin typeface="Century Gothic" panose="020B0502020202020204" pitchFamily="34" charset="0"/>
                <a:cs typeface="Arial" panose="020B0604020202020204" pitchFamily="34" charset="0"/>
              </a:rPr>
              <a:t>itim programlar</a:t>
            </a:r>
            <a:r>
              <a:rPr lang="tr-TR">
                <a:latin typeface="Century Gothic" panose="020B0502020202020204" pitchFamily="34" charset="0"/>
              </a:rPr>
              <a:t>ı</a:t>
            </a:r>
            <a:r>
              <a:rPr lang="tr-TR">
                <a:latin typeface="Century Gothic" panose="020B0502020202020204" pitchFamily="34" charset="0"/>
                <a:cs typeface="Arial" panose="020B0604020202020204" pitchFamily="34" charset="0"/>
              </a:rPr>
              <a:t>n</a:t>
            </a:r>
            <a:r>
              <a:rPr lang="tr-TR">
                <a:latin typeface="Century Gothic" panose="020B0502020202020204" pitchFamily="34" charset="0"/>
              </a:rPr>
              <a:t>ı</a:t>
            </a:r>
            <a:r>
              <a:rPr lang="tr-TR">
                <a:latin typeface="Century Gothic" panose="020B0502020202020204" pitchFamily="34" charset="0"/>
                <a:cs typeface="Arial" panose="020B0604020202020204" pitchFamily="34" charset="0"/>
              </a:rPr>
              <a:t> uygulamaya dönü</a:t>
            </a:r>
            <a:r>
              <a:rPr lang="tr-TR">
                <a:latin typeface="Century Gothic" panose="020B0502020202020204" pitchFamily="34" charset="0"/>
                <a:cs typeface="Times New Roman" panose="02020603050405020304" pitchFamily="18" charset="0"/>
              </a:rPr>
              <a:t>ş</a:t>
            </a:r>
            <a:r>
              <a:rPr lang="tr-TR">
                <a:latin typeface="Century Gothic" panose="020B0502020202020204" pitchFamily="34" charset="0"/>
                <a:cs typeface="Arial" panose="020B0604020202020204" pitchFamily="34" charset="0"/>
              </a:rPr>
              <a:t>türür</a:t>
            </a:r>
            <a:r>
              <a:rPr lang="tr-TR">
                <a:latin typeface="Century Gothic" panose="020B0502020202020204" pitchFamily="34" charset="0"/>
                <a:cs typeface="Times New Roman" panose="02020603050405020304" pitchFamily="18" charset="0"/>
              </a:rPr>
              <a:t>.</a:t>
            </a:r>
            <a:r>
              <a:rPr lang="tr-TR"/>
              <a:t> </a:t>
            </a:r>
          </a:p>
          <a:p>
            <a:pPr marL="685800" indent="-685800">
              <a:buClr>
                <a:srgbClr val="CC3300"/>
              </a:buClr>
              <a:buNone/>
            </a:pPr>
            <a:endParaRPr lang="tr-TR"/>
          </a:p>
          <a:p>
            <a:pPr marL="685800" indent="-685800">
              <a:buClr>
                <a:srgbClr val="CC3300"/>
              </a:buClr>
              <a:buFont typeface="Webdings" panose="05030102010509060703" pitchFamily="18" charset="2"/>
              <a:buChar char=""/>
            </a:pPr>
            <a:r>
              <a:rPr lang="tr-TR">
                <a:latin typeface="Century Gothic" panose="020B0502020202020204" pitchFamily="34" charset="0"/>
                <a:cs typeface="Times New Roman" panose="02020603050405020304" pitchFamily="18" charset="0"/>
              </a:rPr>
              <a:t>Bireyin geli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imine göre yeni bireysel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program</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önerileri haz</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rlar.</a:t>
            </a:r>
            <a:r>
              <a:rPr lang="tr-TR"/>
              <a:t> </a:t>
            </a:r>
          </a:p>
        </p:txBody>
      </p:sp>
    </p:spTree>
    <p:extLst>
      <p:ext uri="{BB962C8B-B14F-4D97-AF65-F5344CB8AC3E}">
        <p14:creationId xmlns="" xmlns:p14="http://schemas.microsoft.com/office/powerpoint/2010/main" val="4036510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l"/>
            <a:r>
              <a:rPr lang="tr-TR" sz="2800">
                <a:solidFill>
                  <a:srgbClr val="CC3300"/>
                </a:solidFill>
                <a:latin typeface="Century Gothic" panose="020B0502020202020204" pitchFamily="34" charset="0"/>
                <a:cs typeface="Times New Roman" panose="02020603050405020304" pitchFamily="18" charset="0"/>
              </a:rPr>
              <a:t>Özel Eğitim Gerektiren Birey:</a:t>
            </a:r>
            <a:r>
              <a:rPr lang="tr-TR"/>
              <a:t> </a:t>
            </a:r>
          </a:p>
        </p:txBody>
      </p:sp>
      <p:sp>
        <p:nvSpPr>
          <p:cNvPr id="35843" name="Rectangle 3"/>
          <p:cNvSpPr>
            <a:spLocks noGrp="1" noChangeArrowheads="1"/>
          </p:cNvSpPr>
          <p:nvPr>
            <p:ph idx="1"/>
          </p:nvPr>
        </p:nvSpPr>
        <p:spPr>
          <a:xfrm>
            <a:off x="2135188" y="1844676"/>
            <a:ext cx="8001000" cy="3692525"/>
          </a:xfrm>
        </p:spPr>
        <p:txBody>
          <a:bodyPr/>
          <a:lstStyle/>
          <a:p>
            <a:pPr marL="685800" indent="-685800">
              <a:buClr>
                <a:srgbClr val="CC3300"/>
              </a:buClr>
              <a:buFont typeface="Webdings" panose="05030102010509060703" pitchFamily="18" charset="2"/>
              <a:buChar char=""/>
            </a:pPr>
            <a:r>
              <a:rPr lang="tr-TR">
                <a:latin typeface="Century Gothic" panose="020B0502020202020204" pitchFamily="34" charset="0"/>
                <a:cs typeface="Arial" panose="020B0604020202020204" pitchFamily="34" charset="0"/>
              </a:rPr>
              <a:t>Bireysel</a:t>
            </a:r>
            <a:r>
              <a:rPr lang="tr-TR">
                <a:latin typeface="Century Gothic" panose="020B0502020202020204" pitchFamily="34" charset="0"/>
                <a:cs typeface="Times New Roman" panose="02020603050405020304" pitchFamily="18" charset="0"/>
              </a:rPr>
              <a:t>leştirilmiş</a:t>
            </a:r>
            <a:r>
              <a:rPr lang="tr-TR">
                <a:latin typeface="Century Gothic" panose="020B0502020202020204" pitchFamily="34" charset="0"/>
                <a:cs typeface="Arial" panose="020B0604020202020204" pitchFamily="34" charset="0"/>
              </a:rPr>
              <a:t> e</a:t>
            </a:r>
            <a:r>
              <a:rPr lang="tr-TR">
                <a:latin typeface="Century Gothic" panose="020B0502020202020204" pitchFamily="34" charset="0"/>
                <a:cs typeface="Times New Roman" panose="02020603050405020304" pitchFamily="18" charset="0"/>
              </a:rPr>
              <a:t>ğ</a:t>
            </a:r>
            <a:r>
              <a:rPr lang="tr-TR">
                <a:latin typeface="Century Gothic" panose="020B0502020202020204" pitchFamily="34" charset="0"/>
                <a:cs typeface="Arial" panose="020B0604020202020204" pitchFamily="34" charset="0"/>
              </a:rPr>
              <a:t>itim programlar</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n</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n haz</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rlan</a:t>
            </a:r>
            <a:r>
              <a:rPr lang="tr-TR">
                <a:latin typeface="Century Gothic" panose="020B0502020202020204" pitchFamily="34" charset="0"/>
                <a:cs typeface="Times New Roman" panose="02020603050405020304" pitchFamily="18" charset="0"/>
              </a:rPr>
              <a:t>ışı</a:t>
            </a:r>
            <a:r>
              <a:rPr lang="tr-TR">
                <a:latin typeface="Century Gothic" panose="020B0502020202020204" pitchFamily="34" charset="0"/>
                <a:cs typeface="Arial" panose="020B0604020202020204" pitchFamily="34" charset="0"/>
              </a:rPr>
              <a:t> s</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rasında kendi gereksinim ve isteklerini belirtir</a:t>
            </a:r>
            <a:r>
              <a:rPr lang="tr-TR">
                <a:latin typeface="Century Gothic" panose="020B0502020202020204" pitchFamily="34" charset="0"/>
                <a:cs typeface="Times New Roman" panose="02020603050405020304" pitchFamily="18" charset="0"/>
              </a:rPr>
              <a:t>.</a:t>
            </a:r>
            <a:r>
              <a:rPr lang="tr-TR"/>
              <a:t> </a:t>
            </a:r>
          </a:p>
          <a:p>
            <a:pPr marL="685800" indent="-685800">
              <a:buClr>
                <a:srgbClr val="CC3300"/>
              </a:buClr>
              <a:buNone/>
            </a:pPr>
            <a:endParaRPr lang="tr-TR" sz="1400"/>
          </a:p>
          <a:p>
            <a:pPr marL="685800" indent="-685800">
              <a:buClr>
                <a:srgbClr val="CC3300"/>
              </a:buClr>
              <a:buFont typeface="Webdings" panose="05030102010509060703" pitchFamily="18" charset="2"/>
              <a:buChar char=""/>
            </a:pPr>
            <a:r>
              <a:rPr lang="tr-TR">
                <a:latin typeface="Century Gothic" panose="020B0502020202020204" pitchFamily="34" charset="0"/>
                <a:cs typeface="Arial" panose="020B0604020202020204" pitchFamily="34" charset="0"/>
              </a:rPr>
              <a:t>Çal</a:t>
            </a:r>
            <a:r>
              <a:rPr lang="tr-TR">
                <a:latin typeface="Century Gothic" panose="020B0502020202020204" pitchFamily="34" charset="0"/>
                <a:cs typeface="Times New Roman" panose="02020603050405020304" pitchFamily="18" charset="0"/>
              </a:rPr>
              <a:t>ış</a:t>
            </a:r>
            <a:r>
              <a:rPr lang="tr-TR">
                <a:latin typeface="Century Gothic" panose="020B0502020202020204" pitchFamily="34" charset="0"/>
                <a:cs typeface="Arial" panose="020B0604020202020204" pitchFamily="34" charset="0"/>
              </a:rPr>
              <a:t>malara etkin biçimde kat</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l</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r</a:t>
            </a:r>
            <a:r>
              <a:rPr lang="tr-TR">
                <a:latin typeface="Century Gothic" panose="020B0502020202020204" pitchFamily="34" charset="0"/>
                <a:cs typeface="Times New Roman" panose="02020603050405020304" pitchFamily="18" charset="0"/>
              </a:rPr>
              <a:t>.</a:t>
            </a:r>
          </a:p>
          <a:p>
            <a:pPr marL="685800" indent="-685800">
              <a:buClr>
                <a:srgbClr val="CC3300"/>
              </a:buClr>
              <a:buNone/>
            </a:pPr>
            <a:endParaRPr lang="tr-TR" sz="1400"/>
          </a:p>
          <a:p>
            <a:pPr marL="685800" indent="-685800">
              <a:buClr>
                <a:srgbClr val="CC3300"/>
              </a:buClr>
              <a:buFont typeface="Webdings" panose="05030102010509060703" pitchFamily="18" charset="2"/>
              <a:buChar char=""/>
            </a:pPr>
            <a:r>
              <a:rPr lang="tr-TR">
                <a:latin typeface="Century Gothic" panose="020B0502020202020204" pitchFamily="34" charset="0"/>
                <a:cs typeface="Arial" panose="020B0604020202020204" pitchFamily="34" charset="0"/>
              </a:rPr>
              <a:t>De</a:t>
            </a:r>
            <a:r>
              <a:rPr lang="tr-TR">
                <a:latin typeface="Century Gothic" panose="020B0502020202020204" pitchFamily="34" charset="0"/>
                <a:cs typeface="Times New Roman" panose="02020603050405020304" pitchFamily="18" charset="0"/>
              </a:rPr>
              <a:t>ğ</a:t>
            </a:r>
            <a:r>
              <a:rPr lang="tr-TR">
                <a:latin typeface="Century Gothic" panose="020B0502020202020204" pitchFamily="34" charset="0"/>
                <a:cs typeface="Arial" panose="020B0604020202020204" pitchFamily="34" charset="0"/>
              </a:rPr>
              <a:t>erlendirme sonras</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nda ç</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kan e</a:t>
            </a:r>
            <a:r>
              <a:rPr lang="tr-TR">
                <a:latin typeface="Century Gothic" panose="020B0502020202020204" pitchFamily="34" charset="0"/>
                <a:cs typeface="Times New Roman" panose="02020603050405020304" pitchFamily="18" charset="0"/>
              </a:rPr>
              <a:t>ğ</a:t>
            </a:r>
            <a:r>
              <a:rPr lang="tr-TR">
                <a:latin typeface="Century Gothic" panose="020B0502020202020204" pitchFamily="34" charset="0"/>
                <a:cs typeface="Arial" panose="020B0604020202020204" pitchFamily="34" charset="0"/>
              </a:rPr>
              <a:t>itim önlemi ve yöneltme karar</a:t>
            </a:r>
            <a:r>
              <a:rPr lang="tr-TR">
                <a:latin typeface="Century Gothic" panose="020B0502020202020204" pitchFamily="34" charset="0"/>
                <a:cs typeface="Times New Roman" panose="02020603050405020304" pitchFamily="18" charset="0"/>
              </a:rPr>
              <a:t>ı</a:t>
            </a:r>
            <a:r>
              <a:rPr lang="tr-TR">
                <a:latin typeface="Century Gothic" panose="020B0502020202020204" pitchFamily="34" charset="0"/>
                <a:cs typeface="Arial" panose="020B0604020202020204" pitchFamily="34" charset="0"/>
              </a:rPr>
              <a:t>nda iste</a:t>
            </a:r>
            <a:r>
              <a:rPr lang="tr-TR">
                <a:latin typeface="Century Gothic" panose="020B0502020202020204" pitchFamily="34" charset="0"/>
                <a:cs typeface="Times New Roman" panose="02020603050405020304" pitchFamily="18" charset="0"/>
              </a:rPr>
              <a:t>ğ</a:t>
            </a:r>
            <a:r>
              <a:rPr lang="tr-TR">
                <a:latin typeface="Century Gothic" panose="020B0502020202020204" pitchFamily="34" charset="0"/>
                <a:cs typeface="Arial" panose="020B0604020202020204" pitchFamily="34" charset="0"/>
              </a:rPr>
              <a:t>ini belirtir.</a:t>
            </a:r>
            <a:r>
              <a:rPr lang="tr-TR"/>
              <a:t> </a:t>
            </a:r>
          </a:p>
        </p:txBody>
      </p:sp>
    </p:spTree>
    <p:extLst>
      <p:ext uri="{BB962C8B-B14F-4D97-AF65-F5344CB8AC3E}">
        <p14:creationId xmlns="" xmlns:p14="http://schemas.microsoft.com/office/powerpoint/2010/main" val="647407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211782" y="624110"/>
            <a:ext cx="7292830" cy="1280890"/>
          </a:xfrm>
        </p:spPr>
        <p:txBody>
          <a:bodyPr/>
          <a:lstStyle/>
          <a:p>
            <a:pPr algn="l"/>
            <a:r>
              <a:rPr lang="tr-TR" sz="3600" b="1" dirty="0">
                <a:solidFill>
                  <a:srgbClr val="CC3300"/>
                </a:solidFill>
                <a:latin typeface="Century Gothic" panose="020B0502020202020204" pitchFamily="34" charset="0"/>
                <a:cs typeface="Times New Roman" panose="02020603050405020304" pitchFamily="18" charset="0"/>
              </a:rPr>
              <a:t>BEP Nasıl Hazırlanır?</a:t>
            </a:r>
            <a:endParaRPr lang="tr-TR" sz="3600" dirty="0">
              <a:solidFill>
                <a:srgbClr val="CC3300"/>
              </a:solidFill>
              <a:cs typeface="Times New Roman" panose="02020603050405020304" pitchFamily="18" charset="0"/>
            </a:endParaRPr>
          </a:p>
        </p:txBody>
      </p:sp>
      <p:sp>
        <p:nvSpPr>
          <p:cNvPr id="40963" name="Rectangle 3"/>
          <p:cNvSpPr>
            <a:spLocks noGrp="1" noChangeArrowheads="1"/>
          </p:cNvSpPr>
          <p:nvPr>
            <p:ph idx="1"/>
          </p:nvPr>
        </p:nvSpPr>
        <p:spPr>
          <a:xfrm>
            <a:off x="3837709" y="1637731"/>
            <a:ext cx="7666903" cy="4273491"/>
          </a:xfrm>
        </p:spPr>
        <p:txBody>
          <a:bodyPr>
            <a:normAutofit/>
          </a:bodyPr>
          <a:lstStyle/>
          <a:p>
            <a:r>
              <a:rPr lang="tr-TR" b="1" dirty="0"/>
              <a:t>I. EĞİTSEL PERFORMANS DÜZEYİNİ BELİRLEME</a:t>
            </a:r>
            <a:endParaRPr lang="tr-TR" dirty="0"/>
          </a:p>
          <a:p>
            <a:pPr lvl="0"/>
            <a:r>
              <a:rPr lang="tr-TR" dirty="0"/>
              <a:t>Tarama kontrol listelerini uygulama</a:t>
            </a:r>
          </a:p>
          <a:p>
            <a:pPr lvl="0"/>
            <a:r>
              <a:rPr lang="tr-TR" dirty="0"/>
              <a:t>Görüşmeler (anne, baba, öğretmen vb.) yapma</a:t>
            </a:r>
          </a:p>
          <a:p>
            <a:pPr lvl="0"/>
            <a:r>
              <a:rPr lang="tr-TR" dirty="0"/>
              <a:t>Okul kayıtlarını inceleme</a:t>
            </a:r>
          </a:p>
          <a:p>
            <a:pPr lvl="0"/>
            <a:r>
              <a:rPr lang="tr-TR" dirty="0" err="1"/>
              <a:t>Psiko</a:t>
            </a:r>
            <a:r>
              <a:rPr lang="tr-TR" dirty="0"/>
              <a:t>-eğitsel testler (</a:t>
            </a:r>
            <a:r>
              <a:rPr lang="tr-TR" dirty="0" err="1"/>
              <a:t>formal</a:t>
            </a:r>
            <a:r>
              <a:rPr lang="tr-TR" dirty="0"/>
              <a:t>, </a:t>
            </a:r>
            <a:r>
              <a:rPr lang="tr-TR" dirty="0" err="1"/>
              <a:t>informal</a:t>
            </a:r>
            <a:r>
              <a:rPr lang="tr-TR" dirty="0"/>
              <a:t>, ölçüt bağımlı ölçü araçları) kullanma</a:t>
            </a:r>
          </a:p>
          <a:p>
            <a:pPr lvl="0"/>
            <a:r>
              <a:rPr lang="tr-TR" dirty="0"/>
              <a:t>Değerlendirme raporu hazırlama ve öncelikli gereksinimleri belirleme</a:t>
            </a:r>
          </a:p>
          <a:p>
            <a:pPr marL="0" indent="0">
              <a:buNone/>
            </a:pPr>
            <a:endParaRPr lang="tr-TR" dirty="0"/>
          </a:p>
        </p:txBody>
      </p:sp>
      <p:pic>
        <p:nvPicPr>
          <p:cNvPr id="4" name="Picture 4" descr="puzzle3"/>
          <p:cNvPicPr>
            <a:picLocks noChangeAspect="1" noChangeArrowheads="1"/>
          </p:cNvPicPr>
          <p:nvPr/>
        </p:nvPicPr>
        <p:blipFill>
          <a:blip r:embed="rId2" cstate="print"/>
          <a:srcRect/>
          <a:stretch>
            <a:fillRect/>
          </a:stretch>
        </p:blipFill>
        <p:spPr bwMode="auto">
          <a:xfrm>
            <a:off x="0" y="0"/>
            <a:ext cx="4140200" cy="6858000"/>
          </a:xfrm>
          <a:prstGeom prst="rect">
            <a:avLst/>
          </a:prstGeom>
          <a:noFill/>
          <a:ln w="9525">
            <a:noFill/>
            <a:miter lim="800000"/>
            <a:headEnd/>
            <a:tailEnd/>
          </a:ln>
        </p:spPr>
      </p:pic>
    </p:spTree>
    <p:extLst>
      <p:ext uri="{BB962C8B-B14F-4D97-AF65-F5344CB8AC3E}">
        <p14:creationId xmlns="" xmlns:p14="http://schemas.microsoft.com/office/powerpoint/2010/main" val="2225324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51881" y="1282890"/>
            <a:ext cx="9252731" cy="4628332"/>
          </a:xfrm>
        </p:spPr>
        <p:txBody>
          <a:bodyPr>
            <a:normAutofit/>
          </a:bodyPr>
          <a:lstStyle/>
          <a:p>
            <a:r>
              <a:rPr lang="tr-TR" dirty="0"/>
              <a:t>	</a:t>
            </a:r>
            <a:r>
              <a:rPr lang="tr-TR" b="1" dirty="0"/>
              <a:t>II. BİREYSELLEŞTİRİLMİŞ EĞİTİM PROGRAMI HAZIRLAMA</a:t>
            </a:r>
            <a:endParaRPr lang="tr-TR" dirty="0"/>
          </a:p>
          <a:p>
            <a:pPr lvl="0"/>
            <a:r>
              <a:rPr lang="tr-TR" dirty="0"/>
              <a:t>Uzun dönemli amaçların oluşturulması</a:t>
            </a:r>
          </a:p>
          <a:p>
            <a:pPr lvl="0"/>
            <a:r>
              <a:rPr lang="tr-TR" dirty="0"/>
              <a:t>Kısa dönemli hedeflerin oluşturulması</a:t>
            </a:r>
          </a:p>
          <a:p>
            <a:pPr lvl="0"/>
            <a:r>
              <a:rPr lang="tr-TR" dirty="0"/>
              <a:t>Beceri ya da görev analizi ile hedeflerin sıralanması</a:t>
            </a:r>
          </a:p>
          <a:p>
            <a:pPr lvl="0"/>
            <a:r>
              <a:rPr lang="tr-TR" dirty="0"/>
              <a:t>Programın başlama-bitiş tarihlerinin ve sorumlu kişilerin belirlenmesi</a:t>
            </a:r>
          </a:p>
          <a:p>
            <a:pPr lvl="0"/>
            <a:r>
              <a:rPr lang="tr-TR" dirty="0"/>
              <a:t>Özel eğitim ve destek hizmetlerinin belirlenmesi</a:t>
            </a:r>
          </a:p>
          <a:p>
            <a:pPr marL="0" indent="0">
              <a:buNone/>
            </a:pPr>
            <a:endParaRPr lang="tr-TR" dirty="0"/>
          </a:p>
        </p:txBody>
      </p:sp>
    </p:spTree>
    <p:extLst>
      <p:ext uri="{BB962C8B-B14F-4D97-AF65-F5344CB8AC3E}">
        <p14:creationId xmlns="" xmlns:p14="http://schemas.microsoft.com/office/powerpoint/2010/main" val="248004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a:r>
              <a:rPr lang="tr-TR" b="1">
                <a:solidFill>
                  <a:srgbClr val="D05400"/>
                </a:solidFill>
                <a:latin typeface="Century Gothic" panose="020B0502020202020204" pitchFamily="34" charset="0"/>
              </a:rPr>
              <a:t>BEP NEDİR?</a:t>
            </a:r>
          </a:p>
        </p:txBody>
      </p:sp>
      <p:sp>
        <p:nvSpPr>
          <p:cNvPr id="3075" name="Rectangle 3"/>
          <p:cNvSpPr>
            <a:spLocks noGrp="1" noChangeArrowheads="1"/>
          </p:cNvSpPr>
          <p:nvPr>
            <p:ph idx="1"/>
          </p:nvPr>
        </p:nvSpPr>
        <p:spPr>
          <a:xfrm>
            <a:off x="2063751" y="2060576"/>
            <a:ext cx="7993063" cy="3744913"/>
          </a:xfrm>
        </p:spPr>
        <p:txBody>
          <a:bodyPr/>
          <a:lstStyle/>
          <a:p>
            <a:pPr>
              <a:buClr>
                <a:schemeClr val="tx2"/>
              </a:buClr>
              <a:buFontTx/>
              <a:buBlip>
                <a:blip r:embed="rId2"/>
              </a:buBlip>
            </a:pPr>
            <a:r>
              <a:rPr lang="tr-TR">
                <a:latin typeface="Century Gothic" panose="020B0502020202020204" pitchFamily="34" charset="0"/>
                <a:cs typeface="Times New Roman" panose="02020603050405020304" pitchFamily="18" charset="0"/>
              </a:rPr>
              <a:t>Bir 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program</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a:t>
            </a:r>
          </a:p>
          <a:p>
            <a:pPr>
              <a:buClr>
                <a:schemeClr val="tx2"/>
              </a:buClr>
            </a:pPr>
            <a:endParaRPr lang="tr-TR">
              <a:latin typeface="Century Gothic" panose="020B0502020202020204" pitchFamily="34" charset="0"/>
              <a:cs typeface="Times New Roman" panose="02020603050405020304" pitchFamily="18" charset="0"/>
            </a:endParaRPr>
          </a:p>
          <a:p>
            <a:pPr>
              <a:buClr>
                <a:schemeClr val="tx2"/>
              </a:buClr>
              <a:buFontTx/>
              <a:buBlip>
                <a:blip r:embed="rId2"/>
              </a:buBlip>
            </a:pPr>
            <a:r>
              <a:rPr lang="tr-TR">
                <a:latin typeface="Century Gothic" panose="020B0502020202020204" pitchFamily="34" charset="0"/>
                <a:cs typeface="Times New Roman" panose="02020603050405020304" pitchFamily="18" charset="0"/>
              </a:rPr>
              <a:t>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gerektiren birey için geli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tirilmi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 ve ailesi taraf</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ndan onaylanm</a:t>
            </a:r>
            <a:r>
              <a:rPr lang="tr-TR">
                <a:latin typeface="Century Gothic" panose="020B0502020202020204" pitchFamily="34" charset="0"/>
              </a:rPr>
              <a:t>ış</a:t>
            </a:r>
            <a:r>
              <a:rPr lang="tr-TR">
                <a:latin typeface="Century Gothic" panose="020B0502020202020204" pitchFamily="34" charset="0"/>
                <a:cs typeface="Times New Roman" panose="02020603050405020304" pitchFamily="18" charset="0"/>
              </a:rPr>
              <a:t> bu program; bireyin, ailenin,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retmenin gereksinimleri do</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rultusunda haz</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rlanm</a:t>
            </a:r>
            <a:r>
              <a:rPr lang="tr-TR">
                <a:latin typeface="Century Gothic" panose="020B0502020202020204" pitchFamily="34" charset="0"/>
              </a:rPr>
              <a:t>ış</a:t>
            </a:r>
            <a:r>
              <a:rPr lang="tr-TR">
                <a:latin typeface="Century Gothic" panose="020B0502020202020204" pitchFamily="34" charset="0"/>
                <a:cs typeface="Times New Roman" panose="02020603050405020304" pitchFamily="18" charset="0"/>
              </a:rPr>
              <a:t>t</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 ve hedeflenen amaçlarda verilecek destek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hizmetlerini içerir.</a:t>
            </a:r>
            <a:endParaRPr lang="tr-TR"/>
          </a:p>
        </p:txBody>
      </p:sp>
    </p:spTree>
    <p:extLst>
      <p:ext uri="{BB962C8B-B14F-4D97-AF65-F5344CB8AC3E}">
        <p14:creationId xmlns="" xmlns:p14="http://schemas.microsoft.com/office/powerpoint/2010/main" val="3351339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anim calcmode="lin" valueType="num">
                                      <p:cBhvr>
                                        <p:cTn id="8" dur="2000" fill="hold"/>
                                        <p:tgtEl>
                                          <p:spTgt spid="3074"/>
                                        </p:tgtEl>
                                        <p:attrNameLst>
                                          <p:attrName>ppt_w</p:attrName>
                                        </p:attrNameLst>
                                      </p:cBhvr>
                                      <p:tavLst>
                                        <p:tav tm="0" fmla="#ppt_w*sin(2.5*pi*$)">
                                          <p:val>
                                            <p:fltVal val="0"/>
                                          </p:val>
                                        </p:tav>
                                        <p:tav tm="100000">
                                          <p:val>
                                            <p:fltVal val="1"/>
                                          </p:val>
                                        </p:tav>
                                      </p:tavLst>
                                    </p:anim>
                                    <p:anim calcmode="lin" valueType="num">
                                      <p:cBhvr>
                                        <p:cTn id="9" dur="2000" fill="hold"/>
                                        <p:tgtEl>
                                          <p:spTgt spid="3074"/>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Effect transition="in" filter="dissolve">
                                      <p:cBhvr>
                                        <p:cTn id="14" dur="2000"/>
                                        <p:tgtEl>
                                          <p:spTgt spid="307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dissolve">
                                      <p:cBhvr>
                                        <p:cTn id="19" dur="2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65278" y="955343"/>
            <a:ext cx="9539334" cy="4955879"/>
          </a:xfrm>
        </p:spPr>
        <p:txBody>
          <a:bodyPr>
            <a:normAutofit/>
          </a:bodyPr>
          <a:lstStyle/>
          <a:p>
            <a:r>
              <a:rPr lang="tr-TR" dirty="0"/>
              <a:t>	</a:t>
            </a:r>
            <a:r>
              <a:rPr lang="tr-TR" b="1" dirty="0"/>
              <a:t>III. BİREYSELLEŞTİRİLMİŞ ÖĞRETİM PROGRAMI HAZIRLAMA</a:t>
            </a:r>
            <a:endParaRPr lang="tr-TR" dirty="0"/>
          </a:p>
          <a:p>
            <a:pPr lvl="0"/>
            <a:r>
              <a:rPr lang="tr-TR" dirty="0"/>
              <a:t>Ünite ve konu</a:t>
            </a:r>
          </a:p>
          <a:p>
            <a:pPr lvl="0"/>
            <a:r>
              <a:rPr lang="tr-TR" dirty="0"/>
              <a:t>Öğrencinin performans düzeyi</a:t>
            </a:r>
          </a:p>
          <a:p>
            <a:pPr lvl="0"/>
            <a:r>
              <a:rPr lang="tr-TR" dirty="0"/>
              <a:t>Uzun ve kısa dönemli hedef</a:t>
            </a:r>
          </a:p>
          <a:p>
            <a:pPr lvl="0"/>
            <a:r>
              <a:rPr lang="tr-TR" dirty="0" err="1"/>
              <a:t>Öğretimsel</a:t>
            </a:r>
            <a:r>
              <a:rPr lang="tr-TR" dirty="0"/>
              <a:t> amaç</a:t>
            </a:r>
          </a:p>
          <a:p>
            <a:pPr lvl="0"/>
            <a:r>
              <a:rPr lang="tr-TR" dirty="0"/>
              <a:t>Öğretim süreci</a:t>
            </a:r>
          </a:p>
          <a:p>
            <a:r>
              <a:rPr lang="tr-TR" dirty="0"/>
              <a:t>	Öğretimin yapıldığı yer</a:t>
            </a:r>
          </a:p>
          <a:p>
            <a:r>
              <a:rPr lang="tr-TR" dirty="0"/>
              <a:t>	Öğretimde kullanılan yöntemler teknikler</a:t>
            </a:r>
          </a:p>
          <a:p>
            <a:r>
              <a:rPr lang="tr-TR" dirty="0"/>
              <a:t>	Süre</a:t>
            </a:r>
          </a:p>
          <a:p>
            <a:r>
              <a:rPr lang="tr-TR" dirty="0"/>
              <a:t>	Dersin işlenişi</a:t>
            </a:r>
          </a:p>
          <a:p>
            <a:r>
              <a:rPr lang="tr-TR" dirty="0"/>
              <a:t>	Değerlendirme</a:t>
            </a:r>
          </a:p>
          <a:p>
            <a:endParaRPr lang="tr-TR" dirty="0"/>
          </a:p>
        </p:txBody>
      </p:sp>
    </p:spTree>
    <p:extLst>
      <p:ext uri="{BB962C8B-B14F-4D97-AF65-F5344CB8AC3E}">
        <p14:creationId xmlns="" xmlns:p14="http://schemas.microsoft.com/office/powerpoint/2010/main" val="4043477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0561" y="709684"/>
            <a:ext cx="9744051" cy="5201538"/>
          </a:xfrm>
        </p:spPr>
        <p:txBody>
          <a:bodyPr>
            <a:normAutofit/>
          </a:bodyPr>
          <a:lstStyle/>
          <a:p>
            <a:r>
              <a:rPr lang="tr-TR" b="1" u="sng" dirty="0"/>
              <a:t>Uzun dönemli amaçların (UDA) oluşturulması</a:t>
            </a:r>
            <a:endParaRPr lang="tr-TR" dirty="0"/>
          </a:p>
          <a:p>
            <a:r>
              <a:rPr lang="tr-TR" dirty="0"/>
              <a:t>	Öğrencinin eğitsel performans düzeyinin belirlenmesinden sonra UDA oluşturulması gerekir. UDA, bir yıllık süre boyunca öğrenciden beklenen başarıyı gösterir. Ancak pek çok amaca ulaşmanın bir yıldan fazla zaman alabileceği de unutulmamalıdır. BEP öğrenciye tüm becerileri bir yıl içerisinde kazandırmayı bir plan olarak görülmelidir.</a:t>
            </a:r>
          </a:p>
          <a:p>
            <a:r>
              <a:rPr lang="tr-TR" dirty="0"/>
              <a:t> </a:t>
            </a:r>
          </a:p>
          <a:p>
            <a:r>
              <a:rPr lang="tr-TR" dirty="0"/>
              <a:t>	UDA oluştururken aşağıdaki ölçütleri dikkate almalısınız:</a:t>
            </a:r>
          </a:p>
          <a:p>
            <a:r>
              <a:rPr lang="tr-TR" dirty="0"/>
              <a:t>	a) Öğrencinin geçmiş başarısı,</a:t>
            </a:r>
          </a:p>
          <a:p>
            <a:r>
              <a:rPr lang="tr-TR" dirty="0"/>
              <a:t>	b) Öğrencinin şu anki performans düzeyi,</a:t>
            </a:r>
          </a:p>
          <a:p>
            <a:r>
              <a:rPr lang="tr-TR" dirty="0"/>
              <a:t>	c) Öğrencinin tercihleri,</a:t>
            </a:r>
          </a:p>
          <a:p>
            <a:r>
              <a:rPr lang="tr-TR" dirty="0"/>
              <a:t>	d) Seçilen amaçların </a:t>
            </a:r>
            <a:r>
              <a:rPr lang="tr-TR" dirty="0" err="1"/>
              <a:t>uygulanabilirliliği</a:t>
            </a:r>
            <a:r>
              <a:rPr lang="tr-TR" dirty="0"/>
              <a:t>,</a:t>
            </a:r>
          </a:p>
          <a:p>
            <a:r>
              <a:rPr lang="tr-TR" dirty="0"/>
              <a:t>	e) Öğrencinin öncelikli gereksinimleri,</a:t>
            </a:r>
          </a:p>
          <a:p>
            <a:r>
              <a:rPr lang="tr-TR" dirty="0"/>
              <a:t>	f) Amaca ulaşmak için öğretimle ilişkili olan yeterli zaman miktarı.</a:t>
            </a:r>
          </a:p>
          <a:p>
            <a:endParaRPr lang="tr-TR" dirty="0"/>
          </a:p>
        </p:txBody>
      </p:sp>
    </p:spTree>
    <p:extLst>
      <p:ext uri="{BB962C8B-B14F-4D97-AF65-F5344CB8AC3E}">
        <p14:creationId xmlns="" xmlns:p14="http://schemas.microsoft.com/office/powerpoint/2010/main" val="1434561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59809"/>
            <a:ext cx="8915400" cy="5051413"/>
          </a:xfrm>
        </p:spPr>
        <p:txBody>
          <a:bodyPr/>
          <a:lstStyle/>
          <a:p>
            <a:pPr marL="0" indent="0">
              <a:buNone/>
            </a:pPr>
            <a:r>
              <a:rPr lang="tr-TR" sz="2000" b="1" dirty="0" smtClean="0"/>
              <a:t>ÖRNEK</a:t>
            </a:r>
          </a:p>
          <a:p>
            <a:r>
              <a:rPr lang="tr-TR" b="1" dirty="0" smtClean="0"/>
              <a:t>UDA 1: </a:t>
            </a:r>
            <a:r>
              <a:rPr lang="tr-TR" dirty="0" smtClean="0"/>
              <a:t>Ali bir  eğitim-öğretim yılı içinde tırnak kesme ile ilgili becerileri bağımsız olarak kazanır.</a:t>
            </a:r>
          </a:p>
          <a:p>
            <a:r>
              <a:rPr lang="tr-TR" b="1" dirty="0" smtClean="0"/>
              <a:t>UDA 2:</a:t>
            </a:r>
            <a:r>
              <a:rPr lang="tr-TR" dirty="0" smtClean="0"/>
              <a:t>Ayşe bir eğitim öğretim yılı içinde ayak yıkama ile ilgili becerileri bağımsız olarak kazanır.</a:t>
            </a:r>
          </a:p>
          <a:p>
            <a:r>
              <a:rPr lang="tr-TR" dirty="0" smtClean="0"/>
              <a:t>  </a:t>
            </a:r>
            <a:r>
              <a:rPr lang="tr-TR" b="1" dirty="0" smtClean="0"/>
              <a:t>a) KDA-1 : </a:t>
            </a:r>
            <a:r>
              <a:rPr lang="tr-TR" dirty="0" smtClean="0"/>
              <a:t>Ayşe, ayaklarını yıka denildiğinde , ayaklarını bağımsız olarak yıkar.(4/3)</a:t>
            </a:r>
          </a:p>
          <a:p>
            <a:r>
              <a:rPr lang="tr-TR" dirty="0" smtClean="0"/>
              <a:t>  </a:t>
            </a:r>
            <a:r>
              <a:rPr lang="tr-TR" b="1" dirty="0" smtClean="0"/>
              <a:t>b)KDA-2: </a:t>
            </a:r>
            <a:r>
              <a:rPr lang="tr-TR" dirty="0" smtClean="0"/>
              <a:t>Ayşe , ayaklarını kurula denildiğinde , ayaklarını bağımsız olarak kurular.(4/3)</a:t>
            </a:r>
            <a:endParaRPr lang="tr-TR" dirty="0"/>
          </a:p>
        </p:txBody>
      </p:sp>
    </p:spTree>
    <p:extLst>
      <p:ext uri="{BB962C8B-B14F-4D97-AF65-F5344CB8AC3E}">
        <p14:creationId xmlns="" xmlns:p14="http://schemas.microsoft.com/office/powerpoint/2010/main" val="3133535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0119" y="914400"/>
            <a:ext cx="9184493" cy="4996822"/>
          </a:xfrm>
        </p:spPr>
        <p:txBody>
          <a:bodyPr/>
          <a:lstStyle/>
          <a:p>
            <a:r>
              <a:rPr lang="tr-TR" b="1" u="sng" dirty="0"/>
              <a:t>Kısa dönemli hedeflerin (KDH) oluşturulması</a:t>
            </a:r>
            <a:endParaRPr lang="tr-TR" dirty="0"/>
          </a:p>
          <a:p>
            <a:r>
              <a:rPr lang="tr-TR" dirty="0"/>
              <a:t>	</a:t>
            </a:r>
            <a:r>
              <a:rPr lang="tr-TR" dirty="0" err="1"/>
              <a:t>KDH’ler</a:t>
            </a:r>
            <a:r>
              <a:rPr lang="tr-TR" dirty="0"/>
              <a:t> öğrencinin şu andaki performans düzeyi ile UDA arasındaki ölçülebilir ara basamaklardır. KDH, yıllık amaçların temel kısımlarının mantıklı bir şekilde bölünmesi ile oluşturulur. UDA bir dönem, sömestr ya da yıllık olarak hazırlanırken, KDH günlük, haftalık ya da aylık olarak ulaşılacak hedefleri gösterir. KDH, yıllık amaçlara ulaşmak için belirli bir eğitimsel sırada hazırlanır. KDH, aynı zamanda neleri, hangi sırayla yapacağımızı gösterir. KDH genellikle bir becerinin analiz edildiği, sıralı parçalara ayrıldığı beceri analizi yöntemiyle hazırlanır.</a:t>
            </a:r>
          </a:p>
          <a:p>
            <a:endParaRPr lang="tr-TR" dirty="0"/>
          </a:p>
        </p:txBody>
      </p:sp>
    </p:spTree>
    <p:extLst>
      <p:ext uri="{BB962C8B-B14F-4D97-AF65-F5344CB8AC3E}">
        <p14:creationId xmlns="" xmlns:p14="http://schemas.microsoft.com/office/powerpoint/2010/main" val="4142673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a:p>
          <a:p>
            <a:r>
              <a:rPr lang="tr-TR" b="1" dirty="0"/>
              <a:t>	</a:t>
            </a:r>
            <a:r>
              <a:rPr lang="tr-TR" dirty="0"/>
              <a:t>KDH ifadesi şu üç özelliği mutlaka taşımalıdır:</a:t>
            </a:r>
          </a:p>
          <a:p>
            <a:r>
              <a:rPr lang="tr-TR" dirty="0"/>
              <a:t>	a) Beklenen davranış ifadesi,</a:t>
            </a:r>
          </a:p>
          <a:p>
            <a:r>
              <a:rPr lang="tr-TR" dirty="0"/>
              <a:t>	b) Davranışın hangi koşullar altında gerçekleşeceğinin ifadesi,</a:t>
            </a:r>
          </a:p>
          <a:p>
            <a:r>
              <a:rPr lang="tr-TR" dirty="0"/>
              <a:t>	c) Hedefe ulaşma ölçütlerinin ifadesi.</a:t>
            </a:r>
          </a:p>
          <a:p>
            <a:endParaRPr lang="tr-TR" dirty="0"/>
          </a:p>
        </p:txBody>
      </p:sp>
    </p:spTree>
    <p:extLst>
      <p:ext uri="{BB962C8B-B14F-4D97-AF65-F5344CB8AC3E}">
        <p14:creationId xmlns="" xmlns:p14="http://schemas.microsoft.com/office/powerpoint/2010/main" val="4267573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42949" y="1187355"/>
            <a:ext cx="9061663" cy="4723867"/>
          </a:xfrm>
        </p:spPr>
        <p:txBody>
          <a:bodyPr/>
          <a:lstStyle/>
          <a:p>
            <a:r>
              <a:rPr lang="tr-TR" sz="2000" b="1" dirty="0"/>
              <a:t>Beklenen davranışı </a:t>
            </a:r>
            <a:r>
              <a:rPr lang="tr-TR" sz="2000" dirty="0"/>
              <a:t>belirlemek zor değildir. Öğrencinin hedefe ulaşması için ne yapması gerektiğini düşününüz. Bunun için belirgin gözlenebilir ve yoruma olabildiğince az açık olan terminoloji kullanınız. Anlamak, bilmek, gerçekleştirmek, öğrenmek yerine işaret etmek, karşılaştırmak, sınıflandırmak, saymak, aradaki farkı göstermek, çözmek, gruplamak, açıklamak, tekrar etmek gibi yoruma daha az açık (somut, gözlenebilir, ölçülebilir) ifadeler kullanınız. Örneğin; “Aletleri nasıl kullanacağını bilir.” yerine “Ali, çekiç, çivi ve tahta verildiğinde tahtaya yirmi çivi çakar.” ifadesi daha uygundur.</a:t>
            </a:r>
          </a:p>
          <a:p>
            <a:endParaRPr lang="tr-TR" dirty="0"/>
          </a:p>
        </p:txBody>
      </p:sp>
    </p:spTree>
    <p:extLst>
      <p:ext uri="{BB962C8B-B14F-4D97-AF65-F5344CB8AC3E}">
        <p14:creationId xmlns="" xmlns:p14="http://schemas.microsoft.com/office/powerpoint/2010/main" val="1941547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000" dirty="0"/>
              <a:t>KDH ifadesi aynı zamanda </a:t>
            </a:r>
            <a:r>
              <a:rPr lang="tr-TR" sz="2000" b="1" dirty="0"/>
              <a:t>davranışın hangi koşullar altında gerçekleşmesi </a:t>
            </a:r>
            <a:r>
              <a:rPr lang="tr-TR" sz="2000" dirty="0"/>
              <a:t>gerektiğini belirtmelidir. Bu koşullar materyalleri, eğitimi, zaman sınırını ve öğrenciye beceri öğretimi sırasında verilecek ipuçlarını kapsar. Pek çok durumda koşullar varmış gibi kabul edilir. Örneğin öğrenciden bir paragraf yazmasını isteyeceksek gerekli olan koşul ona kağıt ve kalem vermektir. Hedef ifadesinde “öğrenciye kağıt ve kalem verildiğinde” diye belirtmeye gerek yoktur. </a:t>
            </a:r>
          </a:p>
        </p:txBody>
      </p:sp>
    </p:spTree>
    <p:extLst>
      <p:ext uri="{BB962C8B-B14F-4D97-AF65-F5344CB8AC3E}">
        <p14:creationId xmlns="" xmlns:p14="http://schemas.microsoft.com/office/powerpoint/2010/main" val="254772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74710" y="1405719"/>
            <a:ext cx="9129902" cy="4505503"/>
          </a:xfrm>
        </p:spPr>
        <p:txBody>
          <a:bodyPr/>
          <a:lstStyle/>
          <a:p>
            <a:r>
              <a:rPr lang="tr-TR" sz="2400" dirty="0"/>
              <a:t>KDH ifadesinde kısalığı sağlamak ve gereksiz sözleri azaltmak için koşullar hedef içinde belirtmeksizin var gibi kabul edilebilir. Ancak bazı durumlarda belirtmek gerekir. Örneğin öğrenci yürümek için bir yardımcı alete gerek duyuyorsa hedef ifadesinde bu yer almalıdır. Örneğin; “Leyla, arka arkaya 10 gün boyunca yürüme aletini kullanarak sınıfın bir ucundan diğerine tek başına 10 kez gider.”</a:t>
            </a:r>
          </a:p>
          <a:p>
            <a:endParaRPr lang="tr-TR" dirty="0"/>
          </a:p>
        </p:txBody>
      </p:sp>
    </p:spTree>
    <p:extLst>
      <p:ext uri="{BB962C8B-B14F-4D97-AF65-F5344CB8AC3E}">
        <p14:creationId xmlns="" xmlns:p14="http://schemas.microsoft.com/office/powerpoint/2010/main" val="3734133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400" dirty="0"/>
              <a:t>Son olarak KDH geliştirilirken, </a:t>
            </a:r>
            <a:r>
              <a:rPr lang="tr-TR" sz="2400" b="1" dirty="0"/>
              <a:t>hedeflerin öğrenildiğini saptamada kabul edilecek ölçütler </a:t>
            </a:r>
            <a:r>
              <a:rPr lang="tr-TR" sz="2400" dirty="0"/>
              <a:t>belirlenmelidir. Ölçüt belirleme, hedefe ne zaman ulaşıldığını göstermesi bakımından önemlidir. Hedeflere ulaşmak için ölçütler saptanmazsa, öğrencinin yanlış öğrendiği kabul edilebilir ya da ölçüm yapılamayabilir. </a:t>
            </a:r>
          </a:p>
        </p:txBody>
      </p:sp>
    </p:spTree>
    <p:extLst>
      <p:ext uri="{BB962C8B-B14F-4D97-AF65-F5344CB8AC3E}">
        <p14:creationId xmlns="" xmlns:p14="http://schemas.microsoft.com/office/powerpoint/2010/main" val="1508957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52131" y="1473958"/>
            <a:ext cx="8952481" cy="4437264"/>
          </a:xfrm>
        </p:spPr>
        <p:txBody>
          <a:bodyPr>
            <a:normAutofit/>
          </a:bodyPr>
          <a:lstStyle/>
          <a:p>
            <a:r>
              <a:rPr lang="tr-TR" sz="2000" dirty="0"/>
              <a:t>Hedefe ulaşma ölçütünü hedefin içeriğine uygun olarak </a:t>
            </a:r>
            <a:r>
              <a:rPr lang="tr-TR" sz="2000" b="1" dirty="0"/>
              <a:t>zaman sınırı </a:t>
            </a:r>
            <a:r>
              <a:rPr lang="tr-TR" sz="2000" dirty="0"/>
              <a:t>belirterek (örneğin 14 saniyede 100 m koşması ya da okul günü sonunda tüm ödevlerini bitirmesi gibi), </a:t>
            </a:r>
            <a:r>
              <a:rPr lang="tr-TR" sz="2000" b="1" dirty="0"/>
              <a:t>doğru madde oranı </a:t>
            </a:r>
            <a:r>
              <a:rPr lang="tr-TR" sz="2000" dirty="0"/>
              <a:t>ya da </a:t>
            </a:r>
            <a:r>
              <a:rPr lang="tr-TR" sz="2000" b="1" dirty="0"/>
              <a:t>yüzdesi </a:t>
            </a:r>
            <a:r>
              <a:rPr lang="tr-TR" sz="2000" dirty="0"/>
              <a:t>ile (örneğin 10 sözcüğün 9’unu doğru yazar ya da % 80’ini doğru yanıtlar gibi), </a:t>
            </a:r>
            <a:r>
              <a:rPr lang="tr-TR" sz="2000" b="1" dirty="0"/>
              <a:t>uygun yanıtın minimum sayısı </a:t>
            </a:r>
            <a:r>
              <a:rPr lang="tr-TR" sz="2000" dirty="0"/>
              <a:t>ile (örneğin, öğrenci bir günde minimum üç kez akranları ile olumlu konuşma başlatır gibi), </a:t>
            </a:r>
            <a:r>
              <a:rPr lang="tr-TR" sz="2000" b="1" dirty="0"/>
              <a:t>ölçütün spesifik ifadesi </a:t>
            </a:r>
            <a:r>
              <a:rPr lang="tr-TR" sz="2000" dirty="0"/>
              <a:t>ile (örneğin, öğrenci adını % 100 doğrulukla yazar gibi) ölçüt türlerini bir hedefte toplayarak oluşturabilirsiniz.</a:t>
            </a:r>
          </a:p>
        </p:txBody>
      </p:sp>
    </p:spTree>
    <p:extLst>
      <p:ext uri="{BB962C8B-B14F-4D97-AF65-F5344CB8AC3E}">
        <p14:creationId xmlns="" xmlns:p14="http://schemas.microsoft.com/office/powerpoint/2010/main" val="251410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Grp="1" noChangeArrowheads="1"/>
          </p:cNvSpPr>
          <p:nvPr>
            <p:ph type="title"/>
          </p:nvPr>
        </p:nvSpPr>
        <p:spPr>
          <a:noFill/>
          <a:ln/>
        </p:spPr>
        <p:txBody>
          <a:bodyPr/>
          <a:lstStyle/>
          <a:p>
            <a:pPr algn="l"/>
            <a:r>
              <a:rPr lang="tr-TR">
                <a:solidFill>
                  <a:srgbClr val="CC3300"/>
                </a:solidFill>
                <a:latin typeface="Century Gothic" panose="020B0502020202020204" pitchFamily="34" charset="0"/>
              </a:rPr>
              <a:t>...</a:t>
            </a:r>
          </a:p>
        </p:txBody>
      </p:sp>
      <p:sp>
        <p:nvSpPr>
          <p:cNvPr id="20483" name="Rectangle 3"/>
          <p:cNvSpPr>
            <a:spLocks noGrp="1" noChangeArrowheads="1"/>
          </p:cNvSpPr>
          <p:nvPr>
            <p:ph idx="1"/>
          </p:nvPr>
        </p:nvSpPr>
        <p:spPr>
          <a:xfrm>
            <a:off x="2133600" y="1828800"/>
            <a:ext cx="8001000" cy="4408488"/>
          </a:xfrm>
        </p:spPr>
        <p:txBody>
          <a:bodyPr/>
          <a:lstStyle/>
          <a:p>
            <a:pPr>
              <a:buClr>
                <a:schemeClr val="tx2"/>
              </a:buClr>
              <a:buFontTx/>
              <a:buBlip>
                <a:blip r:embed="rId2"/>
              </a:buBlip>
            </a:pPr>
            <a:r>
              <a:rPr lang="tr-TR">
                <a:latin typeface="Century Gothic" panose="020B0502020202020204" pitchFamily="34" charset="0"/>
              </a:rPr>
              <a:t> </a:t>
            </a:r>
            <a:r>
              <a:rPr lang="tr-TR">
                <a:latin typeface="Century Gothic" panose="020B0502020202020204" pitchFamily="34" charset="0"/>
                <a:cs typeface="Times New Roman" panose="02020603050405020304" pitchFamily="18" charset="0"/>
              </a:rPr>
              <a:t>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gerektiren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rencinin, normal s</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f düzeyinde belirlenmi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 beklentilerinden farkl</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olarak belirlenen bir süre içinde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renme beklentilerinin, ihtiyaçlar</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 ilgilerinin ve performans</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 bir özetidir. </a:t>
            </a:r>
            <a:endParaRPr lang="tr-TR">
              <a:latin typeface="Century Gothic" panose="020B0502020202020204" pitchFamily="34" charset="0"/>
            </a:endParaRPr>
          </a:p>
          <a:p>
            <a:pPr>
              <a:buClr>
                <a:schemeClr val="tx2"/>
              </a:buClr>
            </a:pPr>
            <a:endParaRPr lang="tr-TR"/>
          </a:p>
          <a:p>
            <a:pPr>
              <a:buClr>
                <a:schemeClr val="tx2"/>
              </a:buClr>
              <a:buFontTx/>
              <a:buBlip>
                <a:blip r:embed="rId2"/>
              </a:buBlip>
            </a:pPr>
            <a:r>
              <a:rPr lang="tr-TR">
                <a:latin typeface="Century Gothic" panose="020B0502020202020204" pitchFamily="34" charset="0"/>
                <a:cs typeface="Times New Roman" panose="02020603050405020304" pitchFamily="18" charset="0"/>
              </a:rPr>
              <a:t>Normal okul program</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ndaki de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iklikleri ve uyarlamalar</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içeren ve her 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gerektiren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renci için haz</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rlanan yaz</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l</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bir pland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 </a:t>
            </a:r>
            <a:endParaRPr lang="tr-TR"/>
          </a:p>
        </p:txBody>
      </p:sp>
    </p:spTree>
    <p:extLst>
      <p:ext uri="{BB962C8B-B14F-4D97-AF65-F5344CB8AC3E}">
        <p14:creationId xmlns="" xmlns:p14="http://schemas.microsoft.com/office/powerpoint/2010/main" val="28042856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2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dissolve">
                                      <p:cBhvr>
                                        <p:cTn id="12" dur="2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9618" y="641445"/>
            <a:ext cx="9784994" cy="5269777"/>
          </a:xfrm>
        </p:spPr>
        <p:txBody>
          <a:bodyPr/>
          <a:lstStyle/>
          <a:p>
            <a:r>
              <a:rPr lang="tr-TR" sz="2400" b="1" u="sng" dirty="0"/>
              <a:t>Beceri ya da görev analizi ile hedeflerin sıralanması</a:t>
            </a:r>
            <a:endParaRPr lang="tr-TR" sz="2400" dirty="0"/>
          </a:p>
          <a:p>
            <a:r>
              <a:rPr lang="tr-TR" sz="2400" dirty="0"/>
              <a:t>	</a:t>
            </a:r>
            <a:r>
              <a:rPr lang="tr-TR" sz="2400" dirty="0" err="1"/>
              <a:t>KDH’leri</a:t>
            </a:r>
            <a:r>
              <a:rPr lang="tr-TR" sz="2400" dirty="0"/>
              <a:t> sistematik, sıralı ve kapsamlı bir şekilde geliştirebilmek için becerilerin sıralanması gerekir. Pek çok beceri kendini oluşturan parçalara ayrılabilir. </a:t>
            </a:r>
            <a:endParaRPr lang="tr-TR" sz="2400" dirty="0" smtClean="0"/>
          </a:p>
          <a:p>
            <a:r>
              <a:rPr lang="tr-TR" sz="2400" dirty="0" smtClean="0"/>
              <a:t>Örneğin</a:t>
            </a:r>
            <a:r>
              <a:rPr lang="tr-TR" sz="2400" dirty="0"/>
              <a:t>; matematikte çıkarma ve çarpma öğrenilene kadar bölme öğretilmez; giyinme becerisinin öğretiminde, ayakkabı bağlama becerisinden önce giyinme becerileri öğretilir; sosyal bilgilerde ülkelerin adı öğrenilmeden, başkentler öğretilmez. </a:t>
            </a:r>
            <a:endParaRPr lang="tr-TR" sz="2400" dirty="0" smtClean="0"/>
          </a:p>
          <a:p>
            <a:r>
              <a:rPr lang="tr-TR" sz="2400" dirty="0" smtClean="0"/>
              <a:t>Pek </a:t>
            </a:r>
            <a:r>
              <a:rPr lang="tr-TR" sz="2400" dirty="0"/>
              <a:t>çok beceride gelişimsel sıra olmasına karşın bazı becerilerde (sosyal beceriler gibi) kesin bir gelişimsel sıra olmayabilir. Böyle durumlarda her bir alt becerinin mantıksal bir sıra izlemesine, analizin öğretme sırasına uygun olmasına dikkat etmelisiniz .</a:t>
            </a:r>
          </a:p>
          <a:p>
            <a:endParaRPr lang="tr-TR" dirty="0"/>
          </a:p>
        </p:txBody>
      </p:sp>
    </p:spTree>
    <p:extLst>
      <p:ext uri="{BB962C8B-B14F-4D97-AF65-F5344CB8AC3E}">
        <p14:creationId xmlns="" xmlns:p14="http://schemas.microsoft.com/office/powerpoint/2010/main" val="2191486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400" dirty="0"/>
              <a:t>Becerileri küçük parçalara ayırmakta zorlanabilirsiniz. Ancak zihin engelli öğrencilerin belirlenen hedeflere ulaşabilmeleri için becerilerin en küçük ayrıntılarına kadar sınıflandırılması gerektiğini unutmayınız. Sınıf öğretmeninden yardım alınız. Bu işlem başlangıçta sıkıcı olsa da sürekli yaptığınızda zorluk derecesi azalacaktır.</a:t>
            </a:r>
          </a:p>
        </p:txBody>
      </p:sp>
    </p:spTree>
    <p:extLst>
      <p:ext uri="{BB962C8B-B14F-4D97-AF65-F5344CB8AC3E}">
        <p14:creationId xmlns="" xmlns:p14="http://schemas.microsoft.com/office/powerpoint/2010/main" val="3449466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5152" y="614149"/>
            <a:ext cx="9689460" cy="5297073"/>
          </a:xfrm>
        </p:spPr>
        <p:txBody>
          <a:bodyPr>
            <a:normAutofit fontScale="92500"/>
          </a:bodyPr>
          <a:lstStyle/>
          <a:p>
            <a:r>
              <a:rPr lang="tr-TR" sz="2400" b="1" u="sng" dirty="0"/>
              <a:t>Programın başlama-bitiş tarihlerinin ve sorumlu kişilerin belirlenmesi</a:t>
            </a:r>
            <a:endParaRPr lang="tr-TR" sz="2400" dirty="0"/>
          </a:p>
          <a:p>
            <a:r>
              <a:rPr lang="tr-TR" sz="2400" dirty="0"/>
              <a:t>	BEP sürecinde gerçekçi zaman çizelgesi oluşturmak, hedeflerin zamanında gerçekleşmesi ve hizmetlerin planlanması ve yeniden gözden geçirilmesi açısından önemlidir. Bu tarihlerin belirlenmesinde bilmeniz gereken farklı gereksinimlerin, farklı hizmet süreleri gerektirdiğidir. </a:t>
            </a:r>
            <a:endParaRPr lang="tr-TR" sz="2400" dirty="0" smtClean="0"/>
          </a:p>
          <a:p>
            <a:r>
              <a:rPr lang="tr-TR" sz="2400" dirty="0" smtClean="0"/>
              <a:t>UDA </a:t>
            </a:r>
            <a:r>
              <a:rPr lang="tr-TR" sz="2400" dirty="0"/>
              <a:t>gerçekleşmesi için bir dönem, bir yıl gerekli iken; KDH gerçekleşmesi için bir ya da birkaç gün ya da hafta geçmesi gereklidir. </a:t>
            </a:r>
            <a:endParaRPr lang="tr-TR" sz="2400" dirty="0" smtClean="0"/>
          </a:p>
          <a:p>
            <a:r>
              <a:rPr lang="tr-TR" sz="2400" dirty="0" err="1" smtClean="0"/>
              <a:t>Öğretimsel</a:t>
            </a:r>
            <a:r>
              <a:rPr lang="tr-TR" sz="2400" dirty="0" smtClean="0"/>
              <a:t> </a:t>
            </a:r>
            <a:r>
              <a:rPr lang="tr-TR" sz="2400" dirty="0"/>
              <a:t>hedefler ise 40 ya da 80 dakikada öğrencinin göstereceği davranışların betimi olarak ifade edilir. Bu anlamda düşünüldüğünde yıllık, ünite, günlük planları kapsayan genel müfredat programlarına çocuğun </a:t>
            </a:r>
            <a:r>
              <a:rPr lang="tr-TR" sz="2400" dirty="0" err="1"/>
              <a:t>BEP’nı</a:t>
            </a:r>
            <a:r>
              <a:rPr lang="tr-TR" sz="2400" dirty="0"/>
              <a:t> uyarlayabilmek kolaylaşır.</a:t>
            </a:r>
          </a:p>
          <a:p>
            <a:endParaRPr lang="tr-TR" dirty="0"/>
          </a:p>
        </p:txBody>
      </p:sp>
    </p:spTree>
    <p:extLst>
      <p:ext uri="{BB962C8B-B14F-4D97-AF65-F5344CB8AC3E}">
        <p14:creationId xmlns="" xmlns:p14="http://schemas.microsoft.com/office/powerpoint/2010/main" val="3318167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0937" y="900752"/>
            <a:ext cx="9293675" cy="5010470"/>
          </a:xfrm>
        </p:spPr>
        <p:txBody>
          <a:bodyPr/>
          <a:lstStyle/>
          <a:p>
            <a:r>
              <a:rPr lang="tr-TR" sz="2400" dirty="0"/>
              <a:t>Genellikle sınıf öğretmeni programdan sorumlu kişi gibi algılanırsa da bazı hedeflerin gerçekleşmesinde başka sorumlulara da gereksinim duyulabilir. </a:t>
            </a:r>
            <a:endParaRPr lang="tr-TR" sz="2400" dirty="0" smtClean="0"/>
          </a:p>
          <a:p>
            <a:r>
              <a:rPr lang="tr-TR" sz="2400" dirty="0" smtClean="0"/>
              <a:t>Okul </a:t>
            </a:r>
            <a:r>
              <a:rPr lang="tr-TR" sz="2400" dirty="0"/>
              <a:t>yöneticisi, diğer öğretmenlerin arasından deneyimli olan biri, anne-baba, hatta çocuğun kendisi diğer sorumlu kişi olabilir. O nedenle çocuğun </a:t>
            </a:r>
            <a:r>
              <a:rPr lang="tr-TR" sz="2400" dirty="0" err="1"/>
              <a:t>BEP’nında</a:t>
            </a:r>
            <a:r>
              <a:rPr lang="tr-TR" sz="2400" dirty="0"/>
              <a:t> ana sorumlu ve diğer sorumlu kişilerin belirtilmesi gerekir.</a:t>
            </a:r>
          </a:p>
          <a:p>
            <a:endParaRPr lang="tr-TR" dirty="0"/>
          </a:p>
        </p:txBody>
      </p:sp>
    </p:spTree>
    <p:extLst>
      <p:ext uri="{BB962C8B-B14F-4D97-AF65-F5344CB8AC3E}">
        <p14:creationId xmlns="" xmlns:p14="http://schemas.microsoft.com/office/powerpoint/2010/main" val="819396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 xmlns:p14="http://schemas.microsoft.com/office/powerpoint/2010/main" val="92998547"/>
              </p:ext>
            </p:extLst>
          </p:nvPr>
        </p:nvGraphicFramePr>
        <p:xfrm>
          <a:off x="191069" y="1340630"/>
          <a:ext cx="11832608" cy="5370119"/>
        </p:xfrm>
        <a:graphic>
          <a:graphicData uri="http://schemas.openxmlformats.org/drawingml/2006/table">
            <a:tbl>
              <a:tblPr>
                <a:tableStyleId>{5C22544A-7EE6-4342-B048-85BDC9FD1C3A}</a:tableStyleId>
              </a:tblPr>
              <a:tblGrid>
                <a:gridCol w="2040530"/>
                <a:gridCol w="6059883"/>
                <a:gridCol w="1749261"/>
                <a:gridCol w="1982934"/>
              </a:tblGrid>
              <a:tr h="726308">
                <a:tc gridSpan="4">
                  <a:txBody>
                    <a:bodyPr/>
                    <a:lstStyle/>
                    <a:p>
                      <a:pPr algn="just">
                        <a:lnSpc>
                          <a:spcPct val="115000"/>
                        </a:lnSpc>
                        <a:spcAft>
                          <a:spcPts val="0"/>
                        </a:spcAft>
                      </a:pPr>
                      <a:r>
                        <a:rPr lang="tr-TR" sz="1050" dirty="0">
                          <a:effectLst/>
                          <a:latin typeface="Arial" panose="020B0604020202020204" pitchFamily="34" charset="0"/>
                          <a:cs typeface="Arial" panose="020B0604020202020204" pitchFamily="34" charset="0"/>
                        </a:rPr>
                        <a:t>Öğrencinin şu anki performans düzeyi: A, 25 yaşında bir kız öğrencidir. A, işlevsel akademik becerileri kazanmıştır. Basit düzeyde okuma-yazma yapabilmekte, sayıları okuyup yazabilmektedir. A, paraları tanımakta ve değişimini yapabilmektedir. A, </a:t>
                      </a:r>
                      <a:r>
                        <a:rPr lang="tr-TR" sz="1050" dirty="0" err="1">
                          <a:effectLst/>
                          <a:latin typeface="Arial" panose="020B0604020202020204" pitchFamily="34" charset="0"/>
                          <a:cs typeface="Arial" panose="020B0604020202020204" pitchFamily="34" charset="0"/>
                        </a:rPr>
                        <a:t>özbakım</a:t>
                      </a:r>
                      <a:r>
                        <a:rPr lang="tr-TR" sz="1050" dirty="0">
                          <a:effectLst/>
                          <a:latin typeface="Arial" panose="020B0604020202020204" pitchFamily="34" charset="0"/>
                          <a:cs typeface="Arial" panose="020B0604020202020204" pitchFamily="34" charset="0"/>
                        </a:rPr>
                        <a:t> becerilerine sahiptir. A, mesleki becerilerden sadece ağaç işlerine ilişkin becerileri kazanmıştır. Ancak mesleki becerilerden sineklik yapma; giyecek bakımı ve ev idaresine ilişkin becerilerden ütü yapma; toplumsal yaşama katılım becerilerinden bağımsız olarak okuldan eve/evden okula gidip/gelme ve </a:t>
                      </a:r>
                      <a:r>
                        <a:rPr lang="tr-TR" sz="1050" dirty="0" err="1">
                          <a:effectLst/>
                          <a:latin typeface="Arial" panose="020B0604020202020204" pitchFamily="34" charset="0"/>
                          <a:cs typeface="Arial" panose="020B0604020202020204" pitchFamily="34" charset="0"/>
                        </a:rPr>
                        <a:t>tüketicilik</a:t>
                      </a:r>
                      <a:r>
                        <a:rPr lang="tr-TR" sz="1050" dirty="0">
                          <a:effectLst/>
                          <a:latin typeface="Arial" panose="020B0604020202020204" pitchFamily="34" charset="0"/>
                          <a:cs typeface="Arial" panose="020B0604020202020204" pitchFamily="34" charset="0"/>
                        </a:rPr>
                        <a:t> becerilerinden nakit para ile alış veriş yapma becerilerinde sınırlılığa sahiptir.</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hMerge="1">
                  <a:txBody>
                    <a:bodyPr/>
                    <a:lstStyle/>
                    <a:p>
                      <a:endParaRPr lang="tr-TR"/>
                    </a:p>
                  </a:txBody>
                  <a:tcPr/>
                </a:tc>
                <a:tc hMerge="1">
                  <a:txBody>
                    <a:bodyPr/>
                    <a:lstStyle/>
                    <a:p>
                      <a:endParaRPr lang="tr-TR"/>
                    </a:p>
                  </a:txBody>
                  <a:tcPr/>
                </a:tc>
                <a:tc hMerge="1">
                  <a:txBody>
                    <a:bodyPr/>
                    <a:lstStyle/>
                    <a:p>
                      <a:endParaRPr lang="tr-TR"/>
                    </a:p>
                  </a:txBody>
                  <a:tcPr/>
                </a:tc>
              </a:tr>
              <a:tr h="217475">
                <a:tc>
                  <a:txBody>
                    <a:bodyPr/>
                    <a:lstStyle/>
                    <a:p>
                      <a:pPr algn="ctr">
                        <a:lnSpc>
                          <a:spcPct val="115000"/>
                        </a:lnSpc>
                        <a:spcBef>
                          <a:spcPts val="300"/>
                        </a:spcBef>
                        <a:spcAft>
                          <a:spcPts val="0"/>
                        </a:spcAft>
                      </a:pPr>
                      <a:r>
                        <a:rPr lang="tr-TR" sz="1050" kern="0" spc="40">
                          <a:effectLst/>
                          <a:latin typeface="Arial" panose="020B0604020202020204" pitchFamily="34" charset="0"/>
                          <a:cs typeface="Arial" panose="020B0604020202020204" pitchFamily="34" charset="0"/>
                        </a:rPr>
                        <a:t>Uzun Dönemli Amaçlar</a:t>
                      </a:r>
                      <a:endParaRPr lang="tr-TR" sz="1050" b="1" kern="0" spc="40">
                        <a:effectLst/>
                        <a:latin typeface="Arial" panose="020B0604020202020204" pitchFamily="34" charset="0"/>
                        <a:ea typeface="Times New Roman" panose="02020603050405020304" pitchFamily="18" charset="0"/>
                        <a:cs typeface="Arial" panose="020B0604020202020204" pitchFamily="34" charset="0"/>
                      </a:endParaRPr>
                    </a:p>
                  </a:txBody>
                  <a:tcPr marL="29945" marR="29945" marT="0" marB="0"/>
                </a:tc>
                <a:tc>
                  <a:txBody>
                    <a:bodyPr/>
                    <a:lstStyle/>
                    <a:p>
                      <a:pPr algn="ctr">
                        <a:lnSpc>
                          <a:spcPct val="115000"/>
                        </a:lnSpc>
                        <a:spcAft>
                          <a:spcPts val="0"/>
                        </a:spcAft>
                      </a:pPr>
                      <a:r>
                        <a:rPr lang="tr-TR" sz="1050">
                          <a:effectLst/>
                          <a:latin typeface="Arial" panose="020B0604020202020204" pitchFamily="34" charset="0"/>
                          <a:cs typeface="Arial" panose="020B0604020202020204" pitchFamily="34" charset="0"/>
                        </a:rPr>
                        <a:t>Kısa Dönemli Hedefler ve Ölçütler</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gn="ctr">
                        <a:lnSpc>
                          <a:spcPct val="115000"/>
                        </a:lnSpc>
                        <a:spcAft>
                          <a:spcPts val="0"/>
                        </a:spcAft>
                      </a:pPr>
                      <a:r>
                        <a:rPr lang="tr-TR" sz="1050">
                          <a:effectLst/>
                          <a:latin typeface="Arial" panose="020B0604020202020204" pitchFamily="34" charset="0"/>
                          <a:cs typeface="Arial" panose="020B0604020202020204" pitchFamily="34" charset="0"/>
                        </a:rPr>
                        <a:t>Başlama-Bitiş Tarihleri</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gn="ctr">
                        <a:lnSpc>
                          <a:spcPct val="115000"/>
                        </a:lnSpc>
                        <a:spcBef>
                          <a:spcPts val="300"/>
                        </a:spcBef>
                        <a:spcAft>
                          <a:spcPts val="0"/>
                        </a:spcAft>
                      </a:pPr>
                      <a:r>
                        <a:rPr lang="tr-TR" sz="1050" kern="0" spc="40">
                          <a:effectLst/>
                          <a:latin typeface="Arial" panose="020B0604020202020204" pitchFamily="34" charset="0"/>
                          <a:cs typeface="Arial" panose="020B0604020202020204" pitchFamily="34" charset="0"/>
                        </a:rPr>
                        <a:t>Sorumlu Kişi</a:t>
                      </a:r>
                      <a:endParaRPr lang="tr-TR" sz="1050" b="1" kern="0" spc="40">
                        <a:effectLst/>
                        <a:latin typeface="Arial" panose="020B0604020202020204" pitchFamily="34" charset="0"/>
                        <a:ea typeface="Times New Roman" panose="02020603050405020304" pitchFamily="18" charset="0"/>
                        <a:cs typeface="Arial" panose="020B0604020202020204" pitchFamily="34" charset="0"/>
                      </a:endParaRPr>
                    </a:p>
                  </a:txBody>
                  <a:tcPr marL="29945" marR="29945" marT="0" marB="0"/>
                </a:tc>
              </a:tr>
              <a:tr h="1097336">
                <a:tc>
                  <a:txBody>
                    <a:bodyPr/>
                    <a:lstStyle/>
                    <a:p>
                      <a:pPr>
                        <a:lnSpc>
                          <a:spcPct val="115000"/>
                        </a:lnSpc>
                        <a:spcAft>
                          <a:spcPts val="0"/>
                        </a:spcAft>
                      </a:pPr>
                      <a:r>
                        <a:rPr lang="tr-TR" sz="1050" dirty="0">
                          <a:effectLst/>
                          <a:latin typeface="Arial" panose="020B0604020202020204" pitchFamily="34" charset="0"/>
                          <a:cs typeface="Arial" panose="020B0604020202020204" pitchFamily="34" charset="0"/>
                        </a:rPr>
                        <a:t> </a:t>
                      </a:r>
                    </a:p>
                    <a:p>
                      <a:pPr>
                        <a:lnSpc>
                          <a:spcPct val="115000"/>
                        </a:lnSpc>
                        <a:spcAft>
                          <a:spcPts val="0"/>
                        </a:spcAft>
                      </a:pPr>
                      <a:r>
                        <a:rPr lang="tr-TR" sz="1050" dirty="0">
                          <a:effectLst/>
                          <a:latin typeface="Arial" panose="020B0604020202020204" pitchFamily="34" charset="0"/>
                          <a:cs typeface="Arial" panose="020B0604020202020204" pitchFamily="34" charset="0"/>
                        </a:rPr>
                        <a:t>1. A, bağımsız olarak giyecekleri ütüler.</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1.1. A, ütü yapmak için gerekli hazırlıkları yapar. (4/3)</a:t>
                      </a:r>
                    </a:p>
                    <a:p>
                      <a:pPr>
                        <a:lnSpc>
                          <a:spcPct val="115000"/>
                        </a:lnSpc>
                        <a:spcAft>
                          <a:spcPts val="0"/>
                        </a:spcAft>
                      </a:pPr>
                      <a:r>
                        <a:rPr lang="tr-TR" sz="1050">
                          <a:effectLst/>
                          <a:latin typeface="Arial" panose="020B0604020202020204" pitchFamily="34" charset="0"/>
                          <a:cs typeface="Arial" panose="020B0604020202020204" pitchFamily="34" charset="0"/>
                        </a:rPr>
                        <a:t>1.2. A, mendil, havlu gibi düz parçaları ütüler. (4/3)</a:t>
                      </a:r>
                    </a:p>
                    <a:p>
                      <a:pPr>
                        <a:lnSpc>
                          <a:spcPct val="115000"/>
                        </a:lnSpc>
                        <a:spcAft>
                          <a:spcPts val="0"/>
                        </a:spcAft>
                      </a:pPr>
                      <a:r>
                        <a:rPr lang="tr-TR" sz="1050">
                          <a:effectLst/>
                          <a:latin typeface="Arial" panose="020B0604020202020204" pitchFamily="34" charset="0"/>
                          <a:cs typeface="Arial" panose="020B0604020202020204" pitchFamily="34" charset="0"/>
                        </a:rPr>
                        <a:t>1.3. A, gömlek, tişört gibi giyecekleri ütüler. (4/3)</a:t>
                      </a:r>
                    </a:p>
                    <a:p>
                      <a:pPr>
                        <a:lnSpc>
                          <a:spcPct val="115000"/>
                        </a:lnSpc>
                        <a:spcAft>
                          <a:spcPts val="0"/>
                        </a:spcAft>
                      </a:pPr>
                      <a:r>
                        <a:rPr lang="tr-TR" sz="1050">
                          <a:effectLst/>
                          <a:latin typeface="Arial" panose="020B0604020202020204" pitchFamily="34" charset="0"/>
                          <a:cs typeface="Arial" panose="020B0604020202020204" pitchFamily="34" charset="0"/>
                        </a:rPr>
                        <a:t>1.4. A, pantolon, elbise gibi giyecekleri ütüler. (4/3)</a:t>
                      </a:r>
                    </a:p>
                    <a:p>
                      <a:pPr>
                        <a:lnSpc>
                          <a:spcPct val="115000"/>
                        </a:lnSpc>
                        <a:spcAft>
                          <a:spcPts val="0"/>
                        </a:spcAft>
                      </a:pPr>
                      <a:r>
                        <a:rPr lang="tr-TR" sz="1050">
                          <a:effectLst/>
                          <a:latin typeface="Arial" panose="020B0604020202020204" pitchFamily="34" charset="0"/>
                          <a:cs typeface="Arial" panose="020B0604020202020204" pitchFamily="34" charset="0"/>
                        </a:rPr>
                        <a:t>1.5. A, kendisine verilen her türlü giyeceği ütüler. (4/3)</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dirty="0">
                          <a:effectLst/>
                          <a:latin typeface="Arial" panose="020B0604020202020204" pitchFamily="34" charset="0"/>
                          <a:cs typeface="Arial" panose="020B0604020202020204" pitchFamily="34" charset="0"/>
                        </a:rPr>
                        <a:t> </a:t>
                      </a:r>
                    </a:p>
                    <a:p>
                      <a:pPr>
                        <a:lnSpc>
                          <a:spcPct val="115000"/>
                        </a:lnSpc>
                        <a:spcAft>
                          <a:spcPts val="0"/>
                        </a:spcAft>
                      </a:pPr>
                      <a:r>
                        <a:rPr lang="tr-TR" sz="1050" dirty="0">
                          <a:effectLst/>
                          <a:latin typeface="Arial" panose="020B0604020202020204" pitchFamily="34" charset="0"/>
                          <a:cs typeface="Arial" panose="020B0604020202020204" pitchFamily="34" charset="0"/>
                        </a:rPr>
                        <a:t>1.1.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1.2.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1.3.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1.4.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1.5. Sınıf öğretmeni</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r>
              <a:tr h="911822">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2. A, bağımsız olarak telden sineklik yapar.</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2.1. A, telden sineklik yapmak için gerekli malzemeleri hazırlar. (4/3)</a:t>
                      </a:r>
                    </a:p>
                    <a:p>
                      <a:pPr>
                        <a:lnSpc>
                          <a:spcPct val="115000"/>
                        </a:lnSpc>
                        <a:spcAft>
                          <a:spcPts val="0"/>
                        </a:spcAft>
                      </a:pPr>
                      <a:r>
                        <a:rPr lang="tr-TR" sz="1050">
                          <a:effectLst/>
                          <a:latin typeface="Arial" panose="020B0604020202020204" pitchFamily="34" charset="0"/>
                          <a:cs typeface="Arial" panose="020B0604020202020204" pitchFamily="34" charset="0"/>
                        </a:rPr>
                        <a:t>2.2. A, sineklik yapacak tele uygun şekli verir. (4/3)</a:t>
                      </a:r>
                    </a:p>
                    <a:p>
                      <a:pPr>
                        <a:lnSpc>
                          <a:spcPct val="115000"/>
                        </a:lnSpc>
                        <a:spcAft>
                          <a:spcPts val="0"/>
                        </a:spcAft>
                      </a:pPr>
                      <a:r>
                        <a:rPr lang="tr-TR" sz="1050">
                          <a:effectLst/>
                          <a:latin typeface="Arial" panose="020B0604020202020204" pitchFamily="34" charset="0"/>
                          <a:cs typeface="Arial" panose="020B0604020202020204" pitchFamily="34" charset="0"/>
                        </a:rPr>
                        <a:t>2.3. A, sineklik yapacağı iplere şekillendirdiği telleri dizer. (4/3)</a:t>
                      </a:r>
                    </a:p>
                    <a:p>
                      <a:pPr>
                        <a:lnSpc>
                          <a:spcPct val="115000"/>
                        </a:lnSpc>
                        <a:spcAft>
                          <a:spcPts val="0"/>
                        </a:spcAft>
                      </a:pPr>
                      <a:r>
                        <a:rPr lang="tr-TR" sz="1050">
                          <a:effectLst/>
                          <a:latin typeface="Arial" panose="020B0604020202020204" pitchFamily="34" charset="0"/>
                          <a:cs typeface="Arial" panose="020B0604020202020204" pitchFamily="34" charset="0"/>
                        </a:rPr>
                        <a:t>2.4. A, dizdiği telleri ahşaba bağlayarak sinekliği tamamlar. (4/3)</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dirty="0">
                          <a:effectLst/>
                          <a:latin typeface="Arial" panose="020B0604020202020204" pitchFamily="34" charset="0"/>
                          <a:cs typeface="Arial" panose="020B0604020202020204" pitchFamily="34" charset="0"/>
                        </a:rPr>
                        <a:t> </a:t>
                      </a:r>
                    </a:p>
                    <a:p>
                      <a:pPr>
                        <a:lnSpc>
                          <a:spcPct val="115000"/>
                        </a:lnSpc>
                        <a:spcAft>
                          <a:spcPts val="0"/>
                        </a:spcAft>
                      </a:pPr>
                      <a:r>
                        <a:rPr lang="tr-TR" sz="1050" dirty="0">
                          <a:effectLst/>
                          <a:latin typeface="Arial" panose="020B0604020202020204" pitchFamily="34" charset="0"/>
                          <a:cs typeface="Arial" panose="020B0604020202020204" pitchFamily="34" charset="0"/>
                        </a:rPr>
                        <a:t>2.1. İş-teknik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2.2. İş-teknik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2.3. İş-teknik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2.4. İş-teknik öğretmeni</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r>
              <a:tr h="1097336">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3. A, bağımsız olarak okuldan eve/evden okula dolmuşla gider/gelir.</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3.1. A, bağımsız olarak okuldan eve giderken bineceği dolmuş durağına gider. (4/3)</a:t>
                      </a:r>
                    </a:p>
                    <a:p>
                      <a:pPr>
                        <a:lnSpc>
                          <a:spcPct val="115000"/>
                        </a:lnSpc>
                        <a:spcAft>
                          <a:spcPts val="0"/>
                        </a:spcAft>
                      </a:pPr>
                      <a:r>
                        <a:rPr lang="tr-TR" sz="1050">
                          <a:effectLst/>
                          <a:latin typeface="Arial" panose="020B0604020202020204" pitchFamily="34" charset="0"/>
                          <a:cs typeface="Arial" panose="020B0604020202020204" pitchFamily="34" charset="0"/>
                        </a:rPr>
                        <a:t>3.2. A, bağımsız olarak dolmuşa biner. (4/3)</a:t>
                      </a:r>
                    </a:p>
                    <a:p>
                      <a:pPr>
                        <a:lnSpc>
                          <a:spcPct val="115000"/>
                        </a:lnSpc>
                        <a:spcAft>
                          <a:spcPts val="0"/>
                        </a:spcAft>
                      </a:pPr>
                      <a:r>
                        <a:rPr lang="tr-TR" sz="1050">
                          <a:effectLst/>
                          <a:latin typeface="Arial" panose="020B0604020202020204" pitchFamily="34" charset="0"/>
                          <a:cs typeface="Arial" panose="020B0604020202020204" pitchFamily="34" charset="0"/>
                        </a:rPr>
                        <a:t>3.3. A, bağımsız olarak dolmuştan iner. (4/3)</a:t>
                      </a:r>
                    </a:p>
                    <a:p>
                      <a:pPr>
                        <a:lnSpc>
                          <a:spcPct val="115000"/>
                        </a:lnSpc>
                        <a:spcAft>
                          <a:spcPts val="0"/>
                        </a:spcAft>
                      </a:pPr>
                      <a:r>
                        <a:rPr lang="tr-TR" sz="1050">
                          <a:effectLst/>
                          <a:latin typeface="Arial" panose="020B0604020202020204" pitchFamily="34" charset="0"/>
                          <a:cs typeface="Arial" panose="020B0604020202020204" pitchFamily="34" charset="0"/>
                        </a:rPr>
                        <a:t>3.4. A, bağımsız olarak dolmuştan indiği yerden eve gider. (4/3)</a:t>
                      </a:r>
                    </a:p>
                    <a:p>
                      <a:pPr>
                        <a:lnSpc>
                          <a:spcPct val="115000"/>
                        </a:lnSpc>
                        <a:spcAft>
                          <a:spcPts val="0"/>
                        </a:spcAft>
                      </a:pPr>
                      <a:r>
                        <a:rPr lang="tr-TR" sz="1050">
                          <a:effectLst/>
                          <a:latin typeface="Arial" panose="020B0604020202020204" pitchFamily="34" charset="0"/>
                          <a:cs typeface="Arial" panose="020B0604020202020204" pitchFamily="34" charset="0"/>
                        </a:rPr>
                        <a:t>3.5. A, bağımsız olarak dolmuşla evden okula gider. (4/3)</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3.1. Sınıf öğretmeni</a:t>
                      </a:r>
                    </a:p>
                    <a:p>
                      <a:pPr>
                        <a:lnSpc>
                          <a:spcPct val="115000"/>
                        </a:lnSpc>
                        <a:spcAft>
                          <a:spcPts val="0"/>
                        </a:spcAft>
                      </a:pPr>
                      <a:r>
                        <a:rPr lang="tr-TR" sz="1050">
                          <a:effectLst/>
                          <a:latin typeface="Arial" panose="020B0604020202020204" pitchFamily="34" charset="0"/>
                          <a:cs typeface="Arial" panose="020B0604020202020204" pitchFamily="34" charset="0"/>
                        </a:rPr>
                        <a:t>3.2. Sınıf öğretmeni</a:t>
                      </a:r>
                    </a:p>
                    <a:p>
                      <a:pPr>
                        <a:lnSpc>
                          <a:spcPct val="115000"/>
                        </a:lnSpc>
                        <a:spcAft>
                          <a:spcPts val="0"/>
                        </a:spcAft>
                      </a:pPr>
                      <a:r>
                        <a:rPr lang="tr-TR" sz="1050">
                          <a:effectLst/>
                          <a:latin typeface="Arial" panose="020B0604020202020204" pitchFamily="34" charset="0"/>
                          <a:cs typeface="Arial" panose="020B0604020202020204" pitchFamily="34" charset="0"/>
                        </a:rPr>
                        <a:t>3.3. Sınıf öğretmeni</a:t>
                      </a:r>
                    </a:p>
                    <a:p>
                      <a:pPr>
                        <a:lnSpc>
                          <a:spcPct val="115000"/>
                        </a:lnSpc>
                        <a:spcAft>
                          <a:spcPts val="0"/>
                        </a:spcAft>
                      </a:pPr>
                      <a:r>
                        <a:rPr lang="tr-TR" sz="1050">
                          <a:effectLst/>
                          <a:latin typeface="Arial" panose="020B0604020202020204" pitchFamily="34" charset="0"/>
                          <a:cs typeface="Arial" panose="020B0604020202020204" pitchFamily="34" charset="0"/>
                        </a:rPr>
                        <a:t>3.4. Sınıf öğretmeni</a:t>
                      </a:r>
                    </a:p>
                    <a:p>
                      <a:pPr>
                        <a:lnSpc>
                          <a:spcPct val="115000"/>
                        </a:lnSpc>
                        <a:spcAft>
                          <a:spcPts val="0"/>
                        </a:spcAft>
                      </a:pPr>
                      <a:r>
                        <a:rPr lang="tr-TR" sz="1050">
                          <a:effectLst/>
                          <a:latin typeface="Arial" panose="020B0604020202020204" pitchFamily="34" charset="0"/>
                          <a:cs typeface="Arial" panose="020B0604020202020204" pitchFamily="34" charset="0"/>
                        </a:rPr>
                        <a:t>3.5. Sınıf öğretmeni</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r>
              <a:tr h="1282849">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p>
                    <a:p>
                      <a:pPr>
                        <a:lnSpc>
                          <a:spcPct val="115000"/>
                        </a:lnSpc>
                        <a:spcAft>
                          <a:spcPts val="0"/>
                        </a:spcAft>
                      </a:pPr>
                      <a:r>
                        <a:rPr lang="tr-TR" sz="1050">
                          <a:effectLst/>
                          <a:latin typeface="Arial" panose="020B0604020202020204" pitchFamily="34" charset="0"/>
                          <a:cs typeface="Arial" panose="020B0604020202020204" pitchFamily="34" charset="0"/>
                        </a:rPr>
                        <a:t>4. A, bağımsız olarak bir mağazadan nakit para ile alış veriş yapar.</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dirty="0">
                          <a:effectLst/>
                          <a:latin typeface="Arial" panose="020B0604020202020204" pitchFamily="34" charset="0"/>
                          <a:cs typeface="Arial" panose="020B0604020202020204" pitchFamily="34" charset="0"/>
                        </a:rPr>
                        <a:t> </a:t>
                      </a:r>
                    </a:p>
                    <a:p>
                      <a:pPr>
                        <a:lnSpc>
                          <a:spcPct val="115000"/>
                        </a:lnSpc>
                        <a:spcAft>
                          <a:spcPts val="0"/>
                        </a:spcAft>
                      </a:pPr>
                      <a:r>
                        <a:rPr lang="tr-TR" sz="1050" dirty="0">
                          <a:effectLst/>
                          <a:latin typeface="Arial" panose="020B0604020202020204" pitchFamily="34" charset="0"/>
                          <a:cs typeface="Arial" panose="020B0604020202020204" pitchFamily="34" charset="0"/>
                        </a:rPr>
                        <a:t>4.1. A, bağımsız olarak alış veriş yapacağı mağazaya gider. (4/3)</a:t>
                      </a:r>
                    </a:p>
                    <a:p>
                      <a:pPr>
                        <a:lnSpc>
                          <a:spcPct val="115000"/>
                        </a:lnSpc>
                        <a:spcAft>
                          <a:spcPts val="0"/>
                        </a:spcAft>
                      </a:pPr>
                      <a:r>
                        <a:rPr lang="tr-TR" sz="1050" dirty="0">
                          <a:effectLst/>
                          <a:latin typeface="Arial" panose="020B0604020202020204" pitchFamily="34" charset="0"/>
                          <a:cs typeface="Arial" panose="020B0604020202020204" pitchFamily="34" charset="0"/>
                        </a:rPr>
                        <a:t>4.2. A, mağazadan alacağı nesnelerin yerini bulur. (4/3)</a:t>
                      </a:r>
                    </a:p>
                    <a:p>
                      <a:pPr>
                        <a:lnSpc>
                          <a:spcPct val="115000"/>
                        </a:lnSpc>
                        <a:spcAft>
                          <a:spcPts val="0"/>
                        </a:spcAft>
                      </a:pPr>
                      <a:r>
                        <a:rPr lang="tr-TR" sz="1050" dirty="0">
                          <a:effectLst/>
                          <a:latin typeface="Arial" panose="020B0604020202020204" pitchFamily="34" charset="0"/>
                          <a:cs typeface="Arial" panose="020B0604020202020204" pitchFamily="34" charset="0"/>
                        </a:rPr>
                        <a:t>4.3. A, mağazadan alacağı nesneleri seçerek alır. (4/3)</a:t>
                      </a:r>
                    </a:p>
                    <a:p>
                      <a:pPr>
                        <a:lnSpc>
                          <a:spcPct val="115000"/>
                        </a:lnSpc>
                        <a:spcAft>
                          <a:spcPts val="0"/>
                        </a:spcAft>
                      </a:pPr>
                      <a:r>
                        <a:rPr lang="tr-TR" sz="1050" dirty="0">
                          <a:effectLst/>
                          <a:latin typeface="Arial" panose="020B0604020202020204" pitchFamily="34" charset="0"/>
                          <a:cs typeface="Arial" panose="020B0604020202020204" pitchFamily="34" charset="0"/>
                        </a:rPr>
                        <a:t>4.4. A, mağazadan alacağı nesnelerle birlikte kasaya gider. (4/3)</a:t>
                      </a:r>
                    </a:p>
                    <a:p>
                      <a:pPr>
                        <a:lnSpc>
                          <a:spcPct val="115000"/>
                        </a:lnSpc>
                        <a:spcAft>
                          <a:spcPts val="0"/>
                        </a:spcAft>
                      </a:pPr>
                      <a:r>
                        <a:rPr lang="tr-TR" sz="1050" dirty="0">
                          <a:effectLst/>
                          <a:latin typeface="Arial" panose="020B0604020202020204" pitchFamily="34" charset="0"/>
                          <a:cs typeface="Arial" panose="020B0604020202020204" pitchFamily="34" charset="0"/>
                        </a:rPr>
                        <a:t>4.5. A, mağazadan alacağı şeylerin ücretini nakit olarak öder. (4/3)</a:t>
                      </a:r>
                    </a:p>
                    <a:p>
                      <a:pPr>
                        <a:lnSpc>
                          <a:spcPct val="115000"/>
                        </a:lnSpc>
                        <a:spcAft>
                          <a:spcPts val="0"/>
                        </a:spcAft>
                      </a:pPr>
                      <a:r>
                        <a:rPr lang="tr-TR" sz="1050" dirty="0">
                          <a:effectLst/>
                          <a:latin typeface="Arial" panose="020B0604020202020204" pitchFamily="34" charset="0"/>
                          <a:cs typeface="Arial" panose="020B0604020202020204" pitchFamily="34" charset="0"/>
                        </a:rPr>
                        <a:t>4.6. A, mağazadan çıkar. (4/3)</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a:effectLst/>
                          <a:latin typeface="Arial" panose="020B0604020202020204" pitchFamily="34" charset="0"/>
                          <a:cs typeface="Arial" panose="020B0604020202020204" pitchFamily="34" charset="0"/>
                        </a:rPr>
                        <a:t> </a:t>
                      </a:r>
                      <a:endParaRPr lang="tr-TR" sz="105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c>
                  <a:txBody>
                    <a:bodyPr/>
                    <a:lstStyle/>
                    <a:p>
                      <a:pPr>
                        <a:lnSpc>
                          <a:spcPct val="115000"/>
                        </a:lnSpc>
                        <a:spcAft>
                          <a:spcPts val="0"/>
                        </a:spcAft>
                      </a:pPr>
                      <a:r>
                        <a:rPr lang="tr-TR" sz="1050" dirty="0">
                          <a:effectLst/>
                          <a:latin typeface="Arial" panose="020B0604020202020204" pitchFamily="34" charset="0"/>
                          <a:cs typeface="Arial" panose="020B0604020202020204" pitchFamily="34" charset="0"/>
                        </a:rPr>
                        <a:t> </a:t>
                      </a:r>
                    </a:p>
                    <a:p>
                      <a:pPr>
                        <a:lnSpc>
                          <a:spcPct val="115000"/>
                        </a:lnSpc>
                        <a:spcAft>
                          <a:spcPts val="0"/>
                        </a:spcAft>
                      </a:pPr>
                      <a:r>
                        <a:rPr lang="tr-TR" sz="1050" dirty="0">
                          <a:effectLst/>
                          <a:latin typeface="Arial" panose="020B0604020202020204" pitchFamily="34" charset="0"/>
                          <a:cs typeface="Arial" panose="020B0604020202020204" pitchFamily="34" charset="0"/>
                        </a:rPr>
                        <a:t>4.1.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4.2.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4.3.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4.4.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4.5. Sınıf öğretmeni</a:t>
                      </a:r>
                    </a:p>
                    <a:p>
                      <a:pPr>
                        <a:lnSpc>
                          <a:spcPct val="115000"/>
                        </a:lnSpc>
                        <a:spcAft>
                          <a:spcPts val="0"/>
                        </a:spcAft>
                      </a:pPr>
                      <a:r>
                        <a:rPr lang="tr-TR" sz="1050" dirty="0">
                          <a:effectLst/>
                          <a:latin typeface="Arial" panose="020B0604020202020204" pitchFamily="34" charset="0"/>
                          <a:cs typeface="Arial" panose="020B0604020202020204" pitchFamily="34" charset="0"/>
                        </a:rPr>
                        <a:t>4.6. Sınıf öğretmeni</a:t>
                      </a:r>
                      <a:endParaRPr lang="tr-TR" sz="1050" dirty="0">
                        <a:effectLst/>
                        <a:latin typeface="Arial" panose="020B0604020202020204" pitchFamily="34" charset="0"/>
                        <a:ea typeface="Calibri" panose="020F0502020204030204" pitchFamily="34" charset="0"/>
                        <a:cs typeface="Arial" panose="020B0604020202020204" pitchFamily="34" charset="0"/>
                      </a:endParaRPr>
                    </a:p>
                  </a:txBody>
                  <a:tcPr marL="29945" marR="29945" marT="0" marB="0"/>
                </a:tc>
              </a:tr>
            </a:tbl>
          </a:graphicData>
        </a:graphic>
      </p:graphicFrame>
      <p:sp>
        <p:nvSpPr>
          <p:cNvPr id="5" name="Rectangle 1"/>
          <p:cNvSpPr>
            <a:spLocks noChangeArrowheads="1"/>
          </p:cNvSpPr>
          <p:nvPr/>
        </p:nvSpPr>
        <p:spPr bwMode="auto">
          <a:xfrm>
            <a:off x="1957256" y="479918"/>
            <a:ext cx="9556457" cy="62323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38088"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EK 1: BİREYSELLEŞTİRİLMİŞ EĞİTİM PROGRAMI (BEP) FORMU</a:t>
            </a:r>
            <a:endParaRPr kumimoji="0" lang="tr-TR"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Öğrencinin Adı-Soyadı: </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Sınıf: </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İş Eğitimi 1 A</a:t>
            </a:r>
            <a:endParaRPr kumimoji="0" 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BEP Hazırlama Tarihi: </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15 Eylül 2012				</a:t>
            </a: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BEP Birimi Üyeleri:</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3517018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tr-TR"/>
              <a:t>Etkili bir bep için öneriler</a:t>
            </a:r>
          </a:p>
        </p:txBody>
      </p:sp>
      <p:sp>
        <p:nvSpPr>
          <p:cNvPr id="58372" name="Text Box 4"/>
          <p:cNvSpPr txBox="1">
            <a:spLocks noChangeArrowheads="1"/>
          </p:cNvSpPr>
          <p:nvPr/>
        </p:nvSpPr>
        <p:spPr bwMode="auto">
          <a:xfrm>
            <a:off x="0" y="0"/>
            <a:ext cx="12191999" cy="5570756"/>
          </a:xfrm>
          <a:prstGeom prst="rect">
            <a:avLst/>
          </a:prstGeom>
          <a:solidFill>
            <a:srgbClr val="004E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buFontTx/>
              <a:buNone/>
            </a:pPr>
            <a:r>
              <a:rPr lang="tr-TR" sz="1600" b="1" dirty="0">
                <a:solidFill>
                  <a:srgbClr val="FCEEA8"/>
                </a:solidFill>
                <a:latin typeface="Arial" panose="020B0604020202020204" pitchFamily="34" charset="0"/>
              </a:rPr>
              <a:t>BEP’İN ETKİLİLİĞİNİ SAĞLAMAK İÇİN;</a:t>
            </a:r>
          </a:p>
          <a:p>
            <a:pPr algn="just">
              <a:buFontTx/>
              <a:buNone/>
            </a:pPr>
            <a:endParaRPr lang="tr-TR" sz="1000" b="1" dirty="0">
              <a:solidFill>
                <a:srgbClr val="FCEEA8"/>
              </a:solidFill>
              <a:latin typeface="Arial" panose="020B0604020202020204" pitchFamily="34" charset="0"/>
            </a:endParaRPr>
          </a:p>
          <a:p>
            <a:pPr algn="just">
              <a:buFontTx/>
              <a:buAutoNum type="arabicPeriod"/>
            </a:pPr>
            <a:r>
              <a:rPr lang="tr-TR" sz="1500" b="1" dirty="0">
                <a:solidFill>
                  <a:srgbClr val="FCEEA8"/>
                </a:solidFill>
                <a:latin typeface="Arial" panose="020B0604020202020204" pitchFamily="34" charset="0"/>
              </a:rPr>
              <a:t>Bireyi ve aileyi sürece katın!</a:t>
            </a:r>
          </a:p>
          <a:p>
            <a:pPr algn="just">
              <a:buFontTx/>
              <a:buNone/>
            </a:pPr>
            <a:r>
              <a:rPr lang="tr-TR" sz="1500" dirty="0">
                <a:solidFill>
                  <a:srgbClr val="FCEEA8"/>
                </a:solidFill>
                <a:latin typeface="Arial" panose="020B0604020202020204" pitchFamily="34" charset="0"/>
              </a:rPr>
              <a:t>	Bireyi mümkün olduğunca kendi amaçları, hedefleri konusunda karar verme sürecine katın. Ailenin sürece katılması ise sürecin  evde devamlılığına katkıda bulunur.</a:t>
            </a:r>
            <a:r>
              <a:rPr lang="tr-TR" sz="1600" dirty="0">
                <a:solidFill>
                  <a:srgbClr val="FCEEA8"/>
                </a:solidFill>
                <a:latin typeface="Arial" panose="020B0604020202020204" pitchFamily="34" charset="0"/>
              </a:rPr>
              <a:t> </a:t>
            </a:r>
          </a:p>
          <a:p>
            <a:pPr algn="just">
              <a:buFontTx/>
              <a:buNone/>
            </a:pPr>
            <a:endParaRPr lang="tr-TR" sz="1000" dirty="0">
              <a:solidFill>
                <a:srgbClr val="FCEEA8"/>
              </a:solidFill>
              <a:latin typeface="Arial" panose="020B0604020202020204" pitchFamily="34" charset="0"/>
            </a:endParaRPr>
          </a:p>
          <a:p>
            <a:pPr algn="just">
              <a:buFontTx/>
              <a:buNone/>
            </a:pPr>
            <a:r>
              <a:rPr lang="tr-TR" sz="1600" b="1" dirty="0">
                <a:solidFill>
                  <a:srgbClr val="FCEEA8"/>
                </a:solidFill>
                <a:latin typeface="Arial" panose="020B0604020202020204" pitchFamily="34" charset="0"/>
              </a:rPr>
              <a:t>2.</a:t>
            </a:r>
            <a:r>
              <a:rPr lang="tr-TR" sz="1600" dirty="0">
                <a:solidFill>
                  <a:srgbClr val="FCEEA8"/>
                </a:solidFill>
                <a:latin typeface="Arial" panose="020B0604020202020204" pitchFamily="34" charset="0"/>
              </a:rPr>
              <a:t>	</a:t>
            </a:r>
            <a:r>
              <a:rPr lang="tr-TR" sz="1500" b="1" dirty="0">
                <a:solidFill>
                  <a:srgbClr val="FCEEA8"/>
                </a:solidFill>
                <a:latin typeface="Arial" panose="020B0604020202020204" pitchFamily="34" charset="0"/>
              </a:rPr>
              <a:t>Kullanımı kolay bir format geliştirin!</a:t>
            </a:r>
          </a:p>
          <a:p>
            <a:pPr algn="just">
              <a:buFontTx/>
              <a:buNone/>
            </a:pPr>
            <a:r>
              <a:rPr lang="tr-TR" sz="1500" dirty="0">
                <a:solidFill>
                  <a:srgbClr val="FCEEA8"/>
                </a:solidFill>
                <a:latin typeface="Arial" panose="020B0604020202020204" pitchFamily="34" charset="0"/>
              </a:rPr>
              <a:t>	Geliştirdiğiniz formatın gereken tüm öğeleri yeterince içermesine özen gösterin. Bu tamamlanması kolay bir format olmalıdır.</a:t>
            </a:r>
          </a:p>
          <a:p>
            <a:pPr algn="just">
              <a:buFontTx/>
              <a:buNone/>
            </a:pPr>
            <a:endParaRPr lang="tr-TR" sz="1500" dirty="0">
              <a:solidFill>
                <a:srgbClr val="FCEEA8"/>
              </a:solidFill>
              <a:latin typeface="Arial" panose="020B0604020202020204" pitchFamily="34" charset="0"/>
            </a:endParaRPr>
          </a:p>
          <a:p>
            <a:pPr algn="just">
              <a:buFontTx/>
              <a:buAutoNum type="arabicPeriod" startAt="3"/>
            </a:pPr>
            <a:r>
              <a:rPr lang="tr-TR" sz="1500" b="1" dirty="0">
                <a:solidFill>
                  <a:srgbClr val="FCEEA8"/>
                </a:solidFill>
                <a:latin typeface="Arial" panose="020B0604020202020204" pitchFamily="34" charset="0"/>
              </a:rPr>
              <a:t>BEP yazılırken </a:t>
            </a:r>
            <a:r>
              <a:rPr lang="tr-TR" sz="1500" b="1" dirty="0" err="1">
                <a:solidFill>
                  <a:srgbClr val="FCEEA8"/>
                </a:solidFill>
                <a:latin typeface="Arial" panose="020B0604020202020204" pitchFamily="34" charset="0"/>
              </a:rPr>
              <a:t>BEP’in</a:t>
            </a:r>
            <a:r>
              <a:rPr lang="tr-TR" sz="1500" b="1" dirty="0">
                <a:solidFill>
                  <a:srgbClr val="FCEEA8"/>
                </a:solidFill>
                <a:latin typeface="Arial" panose="020B0604020202020204" pitchFamily="34" charset="0"/>
              </a:rPr>
              <a:t> uygulanmasında görev alacak olanların mutlaka sürece katılmış olmalarına özen gösterin!</a:t>
            </a:r>
          </a:p>
          <a:p>
            <a:pPr algn="just">
              <a:buFontTx/>
              <a:buNone/>
            </a:pPr>
            <a:r>
              <a:rPr lang="tr-TR" sz="1500" dirty="0">
                <a:solidFill>
                  <a:srgbClr val="FCEEA8"/>
                </a:solidFill>
                <a:latin typeface="Arial" panose="020B0604020202020204" pitchFamily="34" charset="0"/>
              </a:rPr>
              <a:t>	Uygulamada görev alacak olanlar, geliştirilen bu çalışmanın kendi ortamlarında işe yarayıp yaramayacağını değerlendirmek şansına ve hakkına sahip olmalıdırlar.</a:t>
            </a:r>
          </a:p>
          <a:p>
            <a:pPr algn="just">
              <a:buFontTx/>
              <a:buNone/>
            </a:pPr>
            <a:endParaRPr lang="tr-TR" sz="1500" dirty="0">
              <a:solidFill>
                <a:srgbClr val="FCEEA8"/>
              </a:solidFill>
              <a:latin typeface="Arial" panose="020B0604020202020204" pitchFamily="34" charset="0"/>
            </a:endParaRPr>
          </a:p>
          <a:p>
            <a:pPr algn="just">
              <a:buFontTx/>
              <a:buNone/>
            </a:pPr>
            <a:r>
              <a:rPr lang="tr-TR" sz="1600" b="1" dirty="0">
                <a:solidFill>
                  <a:srgbClr val="FCEEA8"/>
                </a:solidFill>
                <a:latin typeface="Arial" panose="020B0604020202020204" pitchFamily="34" charset="0"/>
              </a:rPr>
              <a:t>4.</a:t>
            </a:r>
            <a:r>
              <a:rPr lang="tr-TR" sz="1600" dirty="0">
                <a:solidFill>
                  <a:srgbClr val="FCEEA8"/>
                </a:solidFill>
                <a:latin typeface="Arial" panose="020B0604020202020204" pitchFamily="34" charset="0"/>
              </a:rPr>
              <a:t> 	</a:t>
            </a:r>
            <a:r>
              <a:rPr lang="tr-TR" sz="1500" b="1" dirty="0">
                <a:solidFill>
                  <a:srgbClr val="FCEEA8"/>
                </a:solidFill>
                <a:latin typeface="Arial" panose="020B0604020202020204" pitchFamily="34" charset="0"/>
              </a:rPr>
              <a:t>BEP yazımında açık ve  anlaşılır bir dil kullanın!</a:t>
            </a:r>
          </a:p>
          <a:p>
            <a:pPr algn="just">
              <a:buFontTx/>
              <a:buNone/>
            </a:pPr>
            <a:r>
              <a:rPr lang="tr-TR" sz="1500" dirty="0">
                <a:solidFill>
                  <a:srgbClr val="FCEEA8"/>
                </a:solidFill>
                <a:latin typeface="Arial" panose="020B0604020202020204" pitchFamily="34" charset="0"/>
              </a:rPr>
              <a:t>	Burada kullanılacak dil olumsuz ve belirsiz ifadeler içermemeli, bireyin gereksinimlerini ve eylem planını betimlemeye yönelik olmalıdır. </a:t>
            </a:r>
          </a:p>
          <a:p>
            <a:pPr algn="just">
              <a:buFontTx/>
              <a:buNone/>
            </a:pPr>
            <a:endParaRPr lang="tr-TR" sz="1500" dirty="0">
              <a:solidFill>
                <a:srgbClr val="FCEEA8"/>
              </a:solidFill>
              <a:latin typeface="Arial" panose="020B0604020202020204" pitchFamily="34" charset="0"/>
            </a:endParaRPr>
          </a:p>
          <a:p>
            <a:pPr algn="just">
              <a:buFontTx/>
              <a:buNone/>
            </a:pPr>
            <a:r>
              <a:rPr lang="tr-TR" sz="1600" b="1" dirty="0">
                <a:solidFill>
                  <a:srgbClr val="FCEEA8"/>
                </a:solidFill>
                <a:latin typeface="Arial" panose="020B0604020202020204" pitchFamily="34" charset="0"/>
              </a:rPr>
              <a:t>5</a:t>
            </a:r>
            <a:r>
              <a:rPr lang="tr-TR" sz="1600" dirty="0">
                <a:solidFill>
                  <a:srgbClr val="FCEEA8"/>
                </a:solidFill>
                <a:latin typeface="Arial" panose="020B0604020202020204" pitchFamily="34" charset="0"/>
              </a:rPr>
              <a:t>. 	</a:t>
            </a:r>
            <a:r>
              <a:rPr lang="tr-TR" sz="1500" b="1" dirty="0">
                <a:solidFill>
                  <a:srgbClr val="FCEEA8"/>
                </a:solidFill>
                <a:latin typeface="Arial" panose="020B0604020202020204" pitchFamily="34" charset="0"/>
              </a:rPr>
              <a:t>BEP yazarken kısa, öz ifadeler kullanın!</a:t>
            </a:r>
          </a:p>
          <a:p>
            <a:pPr algn="just">
              <a:buFontTx/>
              <a:buNone/>
            </a:pPr>
            <a:r>
              <a:rPr lang="tr-TR" sz="1500" dirty="0">
                <a:solidFill>
                  <a:srgbClr val="FCEEA8"/>
                </a:solidFill>
                <a:latin typeface="Arial" panose="020B0604020202020204" pitchFamily="34" charset="0"/>
              </a:rPr>
              <a:t>	Bireyle ilgili her detayın bulunması gerekli değildir ancak, destek hizmetlerin  ve uyarlanmış program hedeflerinin betimlenmesi gerekir. </a:t>
            </a:r>
          </a:p>
          <a:p>
            <a:pPr algn="just">
              <a:buFontTx/>
              <a:buNone/>
            </a:pPr>
            <a:endParaRPr lang="tr-TR" sz="1500" dirty="0">
              <a:solidFill>
                <a:srgbClr val="FCEEA8"/>
              </a:solidFill>
              <a:latin typeface="Arial" panose="020B0604020202020204" pitchFamily="34" charset="0"/>
            </a:endParaRPr>
          </a:p>
          <a:p>
            <a:pPr algn="just">
              <a:buFontTx/>
              <a:buNone/>
            </a:pPr>
            <a:r>
              <a:rPr lang="tr-TR" sz="1600" b="1" dirty="0">
                <a:solidFill>
                  <a:srgbClr val="FCEEA8"/>
                </a:solidFill>
                <a:latin typeface="Arial" panose="020B0604020202020204" pitchFamily="34" charset="0"/>
              </a:rPr>
              <a:t>6.</a:t>
            </a:r>
            <a:r>
              <a:rPr lang="tr-TR" sz="1600" dirty="0">
                <a:solidFill>
                  <a:srgbClr val="FCEEA8"/>
                </a:solidFill>
                <a:latin typeface="Arial" panose="020B0604020202020204" pitchFamily="34" charset="0"/>
              </a:rPr>
              <a:t> 	</a:t>
            </a:r>
            <a:r>
              <a:rPr lang="tr-TR" sz="1500" b="1" dirty="0">
                <a:solidFill>
                  <a:srgbClr val="FCEEA8"/>
                </a:solidFill>
                <a:latin typeface="Arial" panose="020B0604020202020204" pitchFamily="34" charset="0"/>
              </a:rPr>
              <a:t>Yapılabilecekler konusunda gerçekçi olun!</a:t>
            </a:r>
          </a:p>
          <a:p>
            <a:pPr algn="just">
              <a:buFontTx/>
              <a:buNone/>
            </a:pPr>
            <a:r>
              <a:rPr lang="tr-TR" sz="1500" dirty="0">
                <a:solidFill>
                  <a:srgbClr val="FCEEA8"/>
                </a:solidFill>
                <a:latin typeface="Arial" panose="020B0604020202020204" pitchFamily="34" charset="0"/>
              </a:rPr>
              <a:t>	Tamamlanması yıllar alacak bir BEP yazmak yerine, en çok bir yılı yansıtacak amaçlar esas alınmalıdır.</a:t>
            </a:r>
          </a:p>
          <a:p>
            <a:pPr algn="just">
              <a:buFontTx/>
              <a:buNone/>
            </a:pPr>
            <a:endParaRPr lang="tr-TR" sz="1500" dirty="0">
              <a:solidFill>
                <a:srgbClr val="FCEEA8"/>
              </a:solidFill>
              <a:latin typeface="Arial" panose="020B0604020202020204" pitchFamily="34" charset="0"/>
            </a:endParaRPr>
          </a:p>
          <a:p>
            <a:pPr algn="just">
              <a:buFontTx/>
              <a:buAutoNum type="arabicPeriod" startAt="7"/>
            </a:pPr>
            <a:r>
              <a:rPr lang="tr-TR" sz="1500" b="1" dirty="0">
                <a:solidFill>
                  <a:srgbClr val="FCEEA8"/>
                </a:solidFill>
                <a:latin typeface="Arial" panose="020B0604020202020204" pitchFamily="34" charset="0"/>
              </a:rPr>
              <a:t>Tüm formları saklayabileceğiniz ve bilgileri kaydedebileceğiz bir BEP dosyası hazırlayın!</a:t>
            </a:r>
          </a:p>
          <a:p>
            <a:pPr algn="just">
              <a:buFontTx/>
              <a:buNone/>
            </a:pPr>
            <a:r>
              <a:rPr lang="tr-TR" sz="1500" b="1" dirty="0">
                <a:solidFill>
                  <a:srgbClr val="FCEEA8"/>
                </a:solidFill>
                <a:latin typeface="Arial" panose="020B0604020202020204" pitchFamily="34" charset="0"/>
              </a:rPr>
              <a:t>	 </a:t>
            </a:r>
            <a:r>
              <a:rPr lang="tr-TR" sz="1500" dirty="0">
                <a:solidFill>
                  <a:srgbClr val="FCEEA8"/>
                </a:solidFill>
                <a:latin typeface="Arial" panose="020B0604020202020204" pitchFamily="34" charset="0"/>
              </a:rPr>
              <a:t>İçindeki cepte formların, bilgilerin ve tutanakların korunabildiği bir dosya olmalıdır. </a:t>
            </a:r>
            <a:endParaRPr lang="tr-TR" sz="1500" b="1" dirty="0">
              <a:solidFill>
                <a:srgbClr val="FCEEA8"/>
              </a:solidFill>
              <a:latin typeface="Arial" panose="020B0604020202020204" pitchFamily="34" charset="0"/>
            </a:endParaRPr>
          </a:p>
        </p:txBody>
      </p:sp>
    </p:spTree>
    <p:extLst>
      <p:ext uri="{BB962C8B-B14F-4D97-AF65-F5344CB8AC3E}">
        <p14:creationId xmlns="" xmlns:p14="http://schemas.microsoft.com/office/powerpoint/2010/main" val="2873718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42949" y="668740"/>
            <a:ext cx="9061663" cy="5242482"/>
          </a:xfrm>
        </p:spPr>
        <p:txBody>
          <a:bodyPr>
            <a:normAutofit fontScale="92500" lnSpcReduction="20000"/>
          </a:bodyPr>
          <a:lstStyle/>
          <a:p>
            <a:pPr marL="0" indent="0">
              <a:buNone/>
            </a:pPr>
            <a:r>
              <a:rPr lang="tr-TR" b="1" dirty="0" smtClean="0"/>
              <a:t>   BİREYSELLEŞTİRİLMİŞ </a:t>
            </a:r>
            <a:r>
              <a:rPr lang="tr-TR" b="1" dirty="0"/>
              <a:t>ÖĞRETİM PROGRAMI </a:t>
            </a:r>
            <a:r>
              <a:rPr lang="tr-TR" b="1" dirty="0" smtClean="0"/>
              <a:t>HAZIRLAMA(BÖP)</a:t>
            </a:r>
            <a:endParaRPr lang="tr-TR" b="1" dirty="0"/>
          </a:p>
          <a:p>
            <a:pPr marL="0" indent="0">
              <a:buNone/>
            </a:pPr>
            <a:r>
              <a:rPr lang="tr-TR" dirty="0"/>
              <a:t> </a:t>
            </a:r>
          </a:p>
          <a:p>
            <a:pPr marL="0" indent="0">
              <a:buNone/>
            </a:pPr>
            <a:r>
              <a:rPr lang="tr-TR" dirty="0"/>
              <a:t> </a:t>
            </a:r>
            <a:r>
              <a:rPr lang="tr-TR" dirty="0" smtClean="0"/>
              <a:t> </a:t>
            </a:r>
            <a:r>
              <a:rPr lang="tr-TR" b="1" u="sng" dirty="0" smtClean="0"/>
              <a:t>Ünite </a:t>
            </a:r>
            <a:r>
              <a:rPr lang="tr-TR" b="1" u="sng" dirty="0"/>
              <a:t>/ Konu</a:t>
            </a:r>
            <a:endParaRPr lang="tr-TR" dirty="0"/>
          </a:p>
          <a:p>
            <a:r>
              <a:rPr lang="tr-TR" dirty="0"/>
              <a:t>	</a:t>
            </a:r>
            <a:r>
              <a:rPr lang="tr-TR" dirty="0" err="1"/>
              <a:t>Öğretimsel</a:t>
            </a:r>
            <a:r>
              <a:rPr lang="tr-TR" dirty="0"/>
              <a:t> amaç hangi üniteye bağlı olarak öğretilecekse, o ünitenin adı ve hangi konu içerisinde işlenecekse, o konunun adı bu kısma yazılacaktır.</a:t>
            </a:r>
          </a:p>
          <a:p>
            <a:pPr marL="0" indent="0">
              <a:buNone/>
            </a:pPr>
            <a:r>
              <a:rPr lang="tr-TR" b="1" u="sng" dirty="0" smtClean="0"/>
              <a:t>    Öğrencinin </a:t>
            </a:r>
            <a:r>
              <a:rPr lang="tr-TR" b="1" u="sng" dirty="0"/>
              <a:t>performans düzeyi</a:t>
            </a:r>
            <a:endParaRPr lang="tr-TR" dirty="0"/>
          </a:p>
          <a:p>
            <a:r>
              <a:rPr lang="tr-TR" dirty="0"/>
              <a:t>	Üniteye bağlı olarak yapılan genel değerlendirme sonucuna göre öğrencinin gösterdiği performans düzeyi bu kısma yazılacaktır.</a:t>
            </a:r>
          </a:p>
          <a:p>
            <a:pPr marL="0" indent="0">
              <a:buNone/>
            </a:pPr>
            <a:r>
              <a:rPr lang="tr-TR" dirty="0"/>
              <a:t> </a:t>
            </a:r>
          </a:p>
          <a:p>
            <a:pPr marL="0" indent="0">
              <a:buNone/>
            </a:pPr>
            <a:r>
              <a:rPr lang="tr-TR" dirty="0"/>
              <a:t>	</a:t>
            </a:r>
            <a:r>
              <a:rPr lang="tr-TR" b="1" u="sng" dirty="0"/>
              <a:t>Uzun dönemli amaç</a:t>
            </a:r>
            <a:endParaRPr lang="tr-TR" dirty="0"/>
          </a:p>
          <a:p>
            <a:r>
              <a:rPr lang="tr-TR" dirty="0"/>
              <a:t>	Tarama kontrol listeleri ile yapılan genel değerlendirme sonucunda öğrencinin </a:t>
            </a:r>
            <a:r>
              <a:rPr lang="tr-TR" dirty="0" err="1"/>
              <a:t>BEP’nında</a:t>
            </a:r>
            <a:r>
              <a:rPr lang="tr-TR" dirty="0"/>
              <a:t> yer alan UDA bu kısma yazılacaktır.</a:t>
            </a:r>
          </a:p>
          <a:p>
            <a:pPr marL="0" indent="0">
              <a:buNone/>
            </a:pPr>
            <a:r>
              <a:rPr lang="tr-TR" dirty="0"/>
              <a:t> </a:t>
            </a:r>
          </a:p>
          <a:p>
            <a:pPr marL="0" indent="0">
              <a:buNone/>
            </a:pPr>
            <a:r>
              <a:rPr lang="tr-TR" dirty="0"/>
              <a:t>	</a:t>
            </a:r>
            <a:r>
              <a:rPr lang="tr-TR" b="1" u="sng" dirty="0"/>
              <a:t>Kısa dönemli hedef</a:t>
            </a:r>
            <a:endParaRPr lang="tr-TR" dirty="0"/>
          </a:p>
          <a:p>
            <a:r>
              <a:rPr lang="tr-TR" dirty="0"/>
              <a:t>	Öğrencinin </a:t>
            </a:r>
            <a:r>
              <a:rPr lang="tr-TR" dirty="0" err="1"/>
              <a:t>BEP’nında</a:t>
            </a:r>
            <a:r>
              <a:rPr lang="tr-TR" dirty="0"/>
              <a:t> yer alan UDA bağlı olarak belirlenen KDH bu kısma yazılacaktır. İlk olarak öğretilecek olan KDH başlanacak ve bu hedef öğretildikten sonra sırasıyla diğer hedeflere geçilecektir.</a:t>
            </a:r>
          </a:p>
          <a:p>
            <a:endParaRPr lang="tr-TR" dirty="0"/>
          </a:p>
        </p:txBody>
      </p:sp>
    </p:spTree>
    <p:extLst>
      <p:ext uri="{BB962C8B-B14F-4D97-AF65-F5344CB8AC3E}">
        <p14:creationId xmlns="" xmlns:p14="http://schemas.microsoft.com/office/powerpoint/2010/main" val="319668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9301" y="887104"/>
            <a:ext cx="9075311" cy="5024118"/>
          </a:xfrm>
        </p:spPr>
        <p:txBody>
          <a:bodyPr/>
          <a:lstStyle/>
          <a:p>
            <a:pPr marL="0" indent="0">
              <a:buNone/>
            </a:pPr>
            <a:r>
              <a:rPr lang="tr-TR" b="1" u="sng" dirty="0" err="1"/>
              <a:t>Öğretimsel</a:t>
            </a:r>
            <a:r>
              <a:rPr lang="tr-TR" b="1" u="sng" dirty="0"/>
              <a:t> hedef</a:t>
            </a:r>
            <a:endParaRPr lang="tr-TR" dirty="0"/>
          </a:p>
          <a:p>
            <a:r>
              <a:rPr lang="tr-TR" dirty="0"/>
              <a:t>	KDH gerçekleştirmek için gerekli olan aşama / aşamalar bu kısma yazılacaktır. Beceri öğretiminde tüm </a:t>
            </a:r>
            <a:r>
              <a:rPr lang="tr-TR" dirty="0" err="1"/>
              <a:t>öğretimsel</a:t>
            </a:r>
            <a:r>
              <a:rPr lang="tr-TR" dirty="0"/>
              <a:t> hedefler tek BÖP üzerinde gösterilecek ve öğretimi yapılacaktır. Akademik alanlarda ise her </a:t>
            </a:r>
            <a:r>
              <a:rPr lang="tr-TR" dirty="0" err="1"/>
              <a:t>öğretimsel</a:t>
            </a:r>
            <a:r>
              <a:rPr lang="tr-TR" dirty="0"/>
              <a:t> hedef için ayrı BÖP hazırlanacak ve öğretimi yapılacaktır.</a:t>
            </a:r>
          </a:p>
          <a:p>
            <a:endParaRPr lang="tr-TR" dirty="0"/>
          </a:p>
        </p:txBody>
      </p:sp>
      <p:pic>
        <p:nvPicPr>
          <p:cNvPr id="4" name="Picture 5" descr="cocuk-normal-01"/>
          <p:cNvPicPr>
            <a:picLocks noChangeAspect="1" noChangeArrowheads="1"/>
          </p:cNvPicPr>
          <p:nvPr/>
        </p:nvPicPr>
        <p:blipFill>
          <a:blip r:embed="rId2" cstate="print"/>
          <a:srcRect/>
          <a:stretch>
            <a:fillRect/>
          </a:stretch>
        </p:blipFill>
        <p:spPr bwMode="auto">
          <a:xfrm>
            <a:off x="3772333" y="3415290"/>
            <a:ext cx="6481762" cy="2492375"/>
          </a:xfrm>
          <a:prstGeom prst="rect">
            <a:avLst/>
          </a:prstGeom>
          <a:noFill/>
          <a:ln w="9525">
            <a:noFill/>
            <a:miter lim="800000"/>
            <a:headEnd/>
            <a:tailEnd/>
          </a:ln>
        </p:spPr>
      </p:pic>
    </p:spTree>
    <p:extLst>
      <p:ext uri="{BB962C8B-B14F-4D97-AF65-F5344CB8AC3E}">
        <p14:creationId xmlns="" xmlns:p14="http://schemas.microsoft.com/office/powerpoint/2010/main" val="2040211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02006" y="750627"/>
            <a:ext cx="9102606" cy="5160595"/>
          </a:xfrm>
        </p:spPr>
        <p:txBody>
          <a:bodyPr/>
          <a:lstStyle/>
          <a:p>
            <a:pPr marL="0" indent="0">
              <a:buNone/>
            </a:pPr>
            <a:r>
              <a:rPr lang="tr-TR" sz="2000" b="1" u="sng" dirty="0" smtClean="0"/>
              <a:t> Öğretim </a:t>
            </a:r>
            <a:r>
              <a:rPr lang="tr-TR" sz="2000" b="1" u="sng" dirty="0"/>
              <a:t>Süreci</a:t>
            </a:r>
            <a:endParaRPr lang="tr-TR" sz="2000" dirty="0"/>
          </a:p>
          <a:p>
            <a:r>
              <a:rPr lang="tr-TR" sz="2000" dirty="0"/>
              <a:t>	A) </a:t>
            </a:r>
            <a:r>
              <a:rPr lang="tr-TR" sz="2000" u="sng" dirty="0"/>
              <a:t>Öğretimin yapıldığı yer:</a:t>
            </a:r>
            <a:r>
              <a:rPr lang="tr-TR" sz="2000" dirty="0"/>
              <a:t> Öğretimin nerede yapılacağı bu kısma yazılacaktır.</a:t>
            </a:r>
          </a:p>
          <a:p>
            <a:endParaRPr lang="tr-TR" sz="2000" dirty="0"/>
          </a:p>
          <a:p>
            <a:r>
              <a:rPr lang="tr-TR" sz="2000" dirty="0"/>
              <a:t>	B) </a:t>
            </a:r>
            <a:r>
              <a:rPr lang="tr-TR" sz="2000" u="sng" dirty="0"/>
              <a:t>Araç-gereçler:</a:t>
            </a:r>
            <a:r>
              <a:rPr lang="tr-TR" sz="2000" dirty="0"/>
              <a:t> Öğretimi yaparken kullanılacak her türlü materyal / araç-gereç bu kısma yazılacaktır.</a:t>
            </a:r>
          </a:p>
          <a:p>
            <a:pPr marL="0" indent="0">
              <a:buNone/>
            </a:pPr>
            <a:r>
              <a:rPr lang="tr-TR" sz="2000" dirty="0"/>
              <a:t> </a:t>
            </a:r>
          </a:p>
          <a:p>
            <a:r>
              <a:rPr lang="tr-TR" sz="2000" dirty="0"/>
              <a:t>	C) </a:t>
            </a:r>
            <a:r>
              <a:rPr lang="tr-TR" sz="2000" u="sng" dirty="0"/>
              <a:t>Öğretimde kullanılacak yöntemler / teknikler:</a:t>
            </a:r>
            <a:r>
              <a:rPr lang="tr-TR" sz="2000" dirty="0"/>
              <a:t> Öğretim yapılırken hangi yöntemlerin / tekniklerin kullanılacağı bu kısma yazılacaktır.</a:t>
            </a:r>
          </a:p>
          <a:p>
            <a:endParaRPr lang="tr-TR" dirty="0"/>
          </a:p>
        </p:txBody>
      </p:sp>
    </p:spTree>
    <p:extLst>
      <p:ext uri="{BB962C8B-B14F-4D97-AF65-F5344CB8AC3E}">
        <p14:creationId xmlns="" xmlns:p14="http://schemas.microsoft.com/office/powerpoint/2010/main" val="175838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0119" y="777922"/>
            <a:ext cx="9184493" cy="5133300"/>
          </a:xfrm>
        </p:spPr>
        <p:txBody>
          <a:bodyPr>
            <a:normAutofit/>
          </a:bodyPr>
          <a:lstStyle/>
          <a:p>
            <a:r>
              <a:rPr lang="tr-TR" dirty="0"/>
              <a:t>D) </a:t>
            </a:r>
            <a:r>
              <a:rPr lang="tr-TR" u="sng" dirty="0"/>
              <a:t>Süre:</a:t>
            </a:r>
            <a:r>
              <a:rPr lang="tr-TR" dirty="0"/>
              <a:t> Öğretimde kullanılacak süre bu kısma yazılacaktır.</a:t>
            </a:r>
          </a:p>
          <a:p>
            <a:endParaRPr lang="tr-TR" dirty="0"/>
          </a:p>
          <a:p>
            <a:r>
              <a:rPr lang="tr-TR" dirty="0"/>
              <a:t>	E) </a:t>
            </a:r>
            <a:r>
              <a:rPr lang="tr-TR" u="sng" dirty="0"/>
              <a:t>Dersin işlenişi:</a:t>
            </a:r>
            <a:r>
              <a:rPr lang="tr-TR" dirty="0"/>
              <a:t> Derse hazırlıktan başlamak üzere, öğretimin nasıl yapılacağı (yönergeler, yardımlar, geribildirimler ve ödüller) adım adım bu kısma yazılacaktır.</a:t>
            </a:r>
          </a:p>
          <a:p>
            <a:pPr marL="0" indent="0">
              <a:buNone/>
            </a:pPr>
            <a:r>
              <a:rPr lang="tr-TR" dirty="0"/>
              <a:t> </a:t>
            </a:r>
          </a:p>
          <a:p>
            <a:r>
              <a:rPr lang="tr-TR" dirty="0"/>
              <a:t>	F) </a:t>
            </a:r>
            <a:r>
              <a:rPr lang="tr-TR" u="sng" dirty="0"/>
              <a:t>Değerlendirme:</a:t>
            </a:r>
            <a:r>
              <a:rPr lang="tr-TR" dirty="0"/>
              <a:t> Öğretim sürecinde yapılacak değerlendirmeler </a:t>
            </a:r>
            <a:r>
              <a:rPr lang="tr-TR" dirty="0" smtClean="0"/>
              <a:t>BÖP </a:t>
            </a:r>
            <a:r>
              <a:rPr lang="tr-TR" dirty="0"/>
              <a:t>Değerlendirme </a:t>
            </a:r>
            <a:r>
              <a:rPr lang="tr-TR" dirty="0" err="1"/>
              <a:t>Formu’na</a:t>
            </a:r>
            <a:r>
              <a:rPr lang="tr-TR" dirty="0"/>
              <a:t> kaydedilecektir. Bu forma öncelikle ölçüt bağımlı ölçü aracı ile yapmış olduğunuz ilk değerlendirme başlangıç değerlendirmesi (BD) olarak kaydedilecektir</a:t>
            </a:r>
            <a:r>
              <a:rPr lang="tr-TR" dirty="0" smtClean="0"/>
              <a:t>.</a:t>
            </a:r>
          </a:p>
          <a:p>
            <a:r>
              <a:rPr lang="tr-TR" dirty="0" smtClean="0"/>
              <a:t> </a:t>
            </a:r>
            <a:r>
              <a:rPr lang="tr-TR" dirty="0"/>
              <a:t>Daha sonra yaptığınız öğretim oturumlarının değerlendirmesi ise sırasıyla oturumların altına sırasıyla kaydedilecektir. Bu değerlendirmeyi yaparken ölçüt bağımlı ölçü aracındaki değerlendirme sistemi kullanılacaktır.</a:t>
            </a:r>
          </a:p>
          <a:p>
            <a:endParaRPr lang="tr-TR" dirty="0"/>
          </a:p>
        </p:txBody>
      </p:sp>
    </p:spTree>
    <p:extLst>
      <p:ext uri="{BB962C8B-B14F-4D97-AF65-F5344CB8AC3E}">
        <p14:creationId xmlns="" xmlns:p14="http://schemas.microsoft.com/office/powerpoint/2010/main" val="20918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title"/>
          </p:nvPr>
        </p:nvSpPr>
        <p:spPr>
          <a:noFill/>
          <a:ln/>
        </p:spPr>
        <p:txBody>
          <a:bodyPr/>
          <a:lstStyle/>
          <a:p>
            <a:pPr algn="l"/>
            <a:r>
              <a:rPr lang="tr-TR">
                <a:solidFill>
                  <a:srgbClr val="CC3300"/>
                </a:solidFill>
                <a:latin typeface="Century Gothic" panose="020B0502020202020204" pitchFamily="34" charset="0"/>
              </a:rPr>
              <a:t>...</a:t>
            </a:r>
          </a:p>
        </p:txBody>
      </p:sp>
      <p:sp>
        <p:nvSpPr>
          <p:cNvPr id="21507" name="Rectangle 3"/>
          <p:cNvSpPr>
            <a:spLocks noGrp="1" noChangeArrowheads="1"/>
          </p:cNvSpPr>
          <p:nvPr>
            <p:ph idx="1"/>
          </p:nvPr>
        </p:nvSpPr>
        <p:spPr>
          <a:xfrm>
            <a:off x="2133600" y="1773238"/>
            <a:ext cx="7850188" cy="4475162"/>
          </a:xfrm>
        </p:spPr>
        <p:txBody>
          <a:bodyPr>
            <a:normAutofit/>
          </a:bodyPr>
          <a:lstStyle/>
          <a:p>
            <a:pPr>
              <a:lnSpc>
                <a:spcPct val="90000"/>
              </a:lnSpc>
              <a:buClr>
                <a:schemeClr val="tx2"/>
              </a:buClr>
              <a:buFontTx/>
              <a:buBlip>
                <a:blip r:embed="rId2"/>
              </a:buBlip>
            </a:pPr>
            <a:r>
              <a:rPr lang="tr-TR">
                <a:latin typeface="Century Gothic" panose="020B0502020202020204" pitchFamily="34" charset="0"/>
                <a:cs typeface="Times New Roman" panose="02020603050405020304" pitchFamily="18" charset="0"/>
              </a:rPr>
              <a:t>Özel 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itim gerektiren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rencinin geli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imini gözlemek ve ileti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im kurmak için ö</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retmenlere yard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mc</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olan bir araçt</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 </a:t>
            </a:r>
            <a:endParaRPr lang="tr-TR">
              <a:latin typeface="Century Gothic" panose="020B0502020202020204" pitchFamily="34" charset="0"/>
            </a:endParaRPr>
          </a:p>
          <a:p>
            <a:pPr>
              <a:lnSpc>
                <a:spcPct val="90000"/>
              </a:lnSpc>
              <a:buClr>
                <a:schemeClr val="tx2"/>
              </a:buClr>
              <a:buFontTx/>
              <a:buBlip>
                <a:blip r:embed="rId2"/>
              </a:buBlip>
            </a:pPr>
            <a:endParaRPr lang="tr-TR"/>
          </a:p>
          <a:p>
            <a:pPr>
              <a:lnSpc>
                <a:spcPct val="90000"/>
              </a:lnSpc>
              <a:buClr>
                <a:schemeClr val="tx2"/>
              </a:buClr>
              <a:buFontTx/>
              <a:buBlip>
                <a:blip r:embed="rId2"/>
              </a:buBlip>
            </a:pPr>
            <a:r>
              <a:rPr lang="tr-TR">
                <a:latin typeface="Century Gothic" panose="020B0502020202020204" pitchFamily="34" charset="0"/>
                <a:cs typeface="Times New Roman" panose="02020603050405020304" pitchFamily="18" charset="0"/>
              </a:rPr>
              <a:t>Okul personeli ve destek hizmetleri veren ki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ilerin birlikte geli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tirdikleri, uyguland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klar</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 ve geli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meleri izledikleri bir pland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 </a:t>
            </a:r>
            <a:endParaRPr lang="tr-TR">
              <a:latin typeface="Century Gothic" panose="020B0502020202020204" pitchFamily="34" charset="0"/>
            </a:endParaRPr>
          </a:p>
          <a:p>
            <a:pPr>
              <a:lnSpc>
                <a:spcPct val="90000"/>
              </a:lnSpc>
              <a:buClr>
                <a:schemeClr val="tx2"/>
              </a:buClr>
              <a:buFontTx/>
              <a:buBlip>
                <a:blip r:embed="rId2"/>
              </a:buBlip>
            </a:pPr>
            <a:endParaRPr lang="tr-TR"/>
          </a:p>
          <a:p>
            <a:pPr>
              <a:lnSpc>
                <a:spcPct val="90000"/>
              </a:lnSpc>
              <a:buClr>
                <a:schemeClr val="tx2"/>
              </a:buClr>
              <a:buFontTx/>
              <a:buBlip>
                <a:blip r:embed="rId2"/>
              </a:buBlip>
            </a:pPr>
            <a:r>
              <a:rPr lang="tr-TR">
                <a:latin typeface="Century Gothic" panose="020B0502020202020204" pitchFamily="34" charset="0"/>
                <a:cs typeface="Times New Roman" panose="02020603050405020304" pitchFamily="18" charset="0"/>
              </a:rPr>
              <a:t>Gerekti</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inde düzeltilebilen ve de</a:t>
            </a:r>
            <a:r>
              <a:rPr lang="tr-TR">
                <a:latin typeface="Century Gothic" panose="020B0502020202020204" pitchFamily="34" charset="0"/>
              </a:rPr>
              <a:t>ğ</a:t>
            </a:r>
            <a:r>
              <a:rPr lang="tr-TR">
                <a:latin typeface="Century Gothic" panose="020B0502020202020204" pitchFamily="34" charset="0"/>
                <a:cs typeface="Times New Roman" panose="02020603050405020304" pitchFamily="18" charset="0"/>
              </a:rPr>
              <a:t>i</a:t>
            </a:r>
            <a:r>
              <a:rPr lang="tr-TR">
                <a:latin typeface="Century Gothic" panose="020B0502020202020204" pitchFamily="34" charset="0"/>
              </a:rPr>
              <a:t>ş</a:t>
            </a:r>
            <a:r>
              <a:rPr lang="tr-TR">
                <a:latin typeface="Century Gothic" panose="020B0502020202020204" pitchFamily="34" charset="0"/>
                <a:cs typeface="Times New Roman" panose="02020603050405020304" pitchFamily="18" charset="0"/>
              </a:rPr>
              <a:t>tirilebilen esnek bir çal</a:t>
            </a:r>
            <a:r>
              <a:rPr lang="tr-TR">
                <a:latin typeface="Century Gothic" panose="020B0502020202020204" pitchFamily="34" charset="0"/>
              </a:rPr>
              <a:t>ış</a:t>
            </a:r>
            <a:r>
              <a:rPr lang="tr-TR">
                <a:latin typeface="Century Gothic" panose="020B0502020202020204" pitchFamily="34" charset="0"/>
                <a:cs typeface="Times New Roman" panose="02020603050405020304" pitchFamily="18" charset="0"/>
              </a:rPr>
              <a:t>ma program</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d</a:t>
            </a:r>
            <a:r>
              <a:rPr lang="tr-TR">
                <a:latin typeface="Century Gothic" panose="020B0502020202020204" pitchFamily="34" charset="0"/>
              </a:rPr>
              <a:t>ı</a:t>
            </a:r>
            <a:r>
              <a:rPr lang="tr-TR">
                <a:latin typeface="Century Gothic" panose="020B0502020202020204" pitchFamily="34" charset="0"/>
                <a:cs typeface="Times New Roman" panose="02020603050405020304" pitchFamily="18" charset="0"/>
              </a:rPr>
              <a:t>r.</a:t>
            </a:r>
            <a:r>
              <a:rPr lang="tr-TR" sz="3200">
                <a:latin typeface="Century Gothic" panose="020B0502020202020204" pitchFamily="34" charset="0"/>
                <a:cs typeface="Times New Roman" panose="02020603050405020304" pitchFamily="18" charset="0"/>
              </a:rPr>
              <a:t> </a:t>
            </a:r>
            <a:endParaRPr lang="tr-TR" sz="4000"/>
          </a:p>
        </p:txBody>
      </p:sp>
    </p:spTree>
    <p:extLst>
      <p:ext uri="{BB962C8B-B14F-4D97-AF65-F5344CB8AC3E}">
        <p14:creationId xmlns="" xmlns:p14="http://schemas.microsoft.com/office/powerpoint/2010/main" val="4200788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dissolve">
                                      <p:cBhvr>
                                        <p:cTn id="7" dur="20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dissolve">
                                      <p:cBhvr>
                                        <p:cTn id="12" dur="2000"/>
                                        <p:tgtEl>
                                          <p:spTgt spid="2150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animEffect transition="in" filter="dissolve">
                                      <p:cBhvr>
                                        <p:cTn id="17" dur="20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 xmlns:p14="http://schemas.microsoft.com/office/powerpoint/2010/main" val="1241628567"/>
              </p:ext>
            </p:extLst>
          </p:nvPr>
        </p:nvGraphicFramePr>
        <p:xfrm>
          <a:off x="0" y="1226194"/>
          <a:ext cx="12192000" cy="5655025"/>
        </p:xfrm>
        <a:graphic>
          <a:graphicData uri="http://schemas.openxmlformats.org/drawingml/2006/table">
            <a:tbl>
              <a:tblPr>
                <a:tableStyleId>{5C22544A-7EE6-4342-B048-85BDC9FD1C3A}</a:tableStyleId>
              </a:tblPr>
              <a:tblGrid>
                <a:gridCol w="3746800"/>
                <a:gridCol w="8445200"/>
              </a:tblGrid>
              <a:tr h="380928">
                <a:tc>
                  <a:txBody>
                    <a:bodyPr/>
                    <a:lstStyle/>
                    <a:p>
                      <a:pPr>
                        <a:lnSpc>
                          <a:spcPct val="115000"/>
                        </a:lnSpc>
                        <a:spcBef>
                          <a:spcPts val="1200"/>
                        </a:spcBef>
                        <a:spcAft>
                          <a:spcPts val="0"/>
                        </a:spcAft>
                      </a:pPr>
                      <a:r>
                        <a:rPr lang="tr-TR" sz="1100">
                          <a:effectLst/>
                        </a:rPr>
                        <a:t>Ünite/Konu</a:t>
                      </a:r>
                    </a:p>
                    <a:p>
                      <a:pPr>
                        <a:lnSpc>
                          <a:spcPct val="115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a:effectLst/>
                        </a:rPr>
                        <a:t>Giyeceklerimiz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r h="380928">
                <a:tc>
                  <a:txBody>
                    <a:bodyPr/>
                    <a:lstStyle/>
                    <a:p>
                      <a:pPr>
                        <a:lnSpc>
                          <a:spcPct val="115000"/>
                        </a:lnSpc>
                        <a:spcAft>
                          <a:spcPts val="0"/>
                        </a:spcAft>
                      </a:pPr>
                      <a:r>
                        <a:rPr lang="tr-TR" sz="1100">
                          <a:effectLst/>
                        </a:rPr>
                        <a:t>Öğrencinin Performans Düzeyi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a:effectLst/>
                        </a:rPr>
                        <a:t>A, giyecekleri ütüler becerisini bağımsız olarak yapamamaktadır. Ancak ütü yaparken kullanılacak malzemeleri sözel olarak ifade edebilmektedir.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r h="380928">
                <a:tc>
                  <a:txBody>
                    <a:bodyPr/>
                    <a:lstStyle/>
                    <a:p>
                      <a:pPr>
                        <a:lnSpc>
                          <a:spcPct val="115000"/>
                        </a:lnSpc>
                        <a:spcAft>
                          <a:spcPts val="0"/>
                        </a:spcAft>
                      </a:pPr>
                      <a:r>
                        <a:rPr lang="tr-TR" sz="1100">
                          <a:effectLst/>
                        </a:rPr>
                        <a:t>Uzun Dönemli Amaç</a:t>
                      </a:r>
                    </a:p>
                    <a:p>
                      <a:pPr>
                        <a:lnSpc>
                          <a:spcPct val="115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a:effectLst/>
                        </a:rPr>
                        <a:t>Bağımsız olarak giyecekleri ütüler.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r h="380928">
                <a:tc>
                  <a:txBody>
                    <a:bodyPr/>
                    <a:lstStyle/>
                    <a:p>
                      <a:pPr>
                        <a:lnSpc>
                          <a:spcPct val="115000"/>
                        </a:lnSpc>
                        <a:spcAft>
                          <a:spcPts val="0"/>
                        </a:spcAft>
                      </a:pPr>
                      <a:r>
                        <a:rPr lang="tr-TR" sz="1100">
                          <a:effectLst/>
                        </a:rPr>
                        <a:t>Kısa Dönemli Hedef</a:t>
                      </a:r>
                    </a:p>
                    <a:p>
                      <a:pPr>
                        <a:lnSpc>
                          <a:spcPct val="115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a:effectLst/>
                        </a:rPr>
                        <a:t>A, ütü yapmak için gerekli hazırlıkları yapar.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r h="380928">
                <a:tc>
                  <a:txBody>
                    <a:bodyPr/>
                    <a:lstStyle/>
                    <a:p>
                      <a:pPr>
                        <a:lnSpc>
                          <a:spcPct val="115000"/>
                        </a:lnSpc>
                        <a:spcAft>
                          <a:spcPts val="0"/>
                        </a:spcAft>
                      </a:pPr>
                      <a:r>
                        <a:rPr lang="tr-TR" sz="1100">
                          <a:effectLst/>
                        </a:rPr>
                        <a:t>Öğretimsel Hedef</a:t>
                      </a:r>
                    </a:p>
                    <a:p>
                      <a:pPr>
                        <a:lnSpc>
                          <a:spcPct val="115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a:effectLst/>
                        </a:rPr>
                        <a:t>(Beceri öğretimi olduğu için tüm öğretimsel hedefler tek bir BÖP üzerinde verilecektir.)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r h="3727165">
                <a:tc>
                  <a:txBody>
                    <a:bodyPr/>
                    <a:lstStyle/>
                    <a:p>
                      <a:pPr>
                        <a:lnSpc>
                          <a:spcPct val="115000"/>
                        </a:lnSpc>
                        <a:spcAft>
                          <a:spcPts val="0"/>
                        </a:spcAft>
                      </a:pPr>
                      <a:r>
                        <a:rPr lang="tr-TR" sz="1100">
                          <a:effectLst/>
                        </a:rPr>
                        <a:t>Öğretim Süreci</a:t>
                      </a:r>
                    </a:p>
                    <a:p>
                      <a:pPr>
                        <a:lnSpc>
                          <a:spcPct val="115000"/>
                        </a:lnSpc>
                        <a:spcAft>
                          <a:spcPts val="0"/>
                        </a:spcAft>
                        <a:tabLst>
                          <a:tab pos="228600" algn="l"/>
                        </a:tabLst>
                      </a:pPr>
                      <a:r>
                        <a:rPr lang="tr-TR" sz="1100">
                          <a:effectLst/>
                        </a:rPr>
                        <a:t>A) Öğretimin yapıldığı yer</a:t>
                      </a:r>
                    </a:p>
                    <a:p>
                      <a:pPr>
                        <a:lnSpc>
                          <a:spcPct val="115000"/>
                        </a:lnSpc>
                        <a:spcAft>
                          <a:spcPts val="0"/>
                        </a:spcAft>
                      </a:pPr>
                      <a:r>
                        <a:rPr lang="tr-TR" sz="1100">
                          <a:effectLst/>
                        </a:rPr>
                        <a:t> </a:t>
                      </a:r>
                    </a:p>
                    <a:p>
                      <a:pPr>
                        <a:lnSpc>
                          <a:spcPct val="115000"/>
                        </a:lnSpc>
                        <a:spcAft>
                          <a:spcPts val="0"/>
                        </a:spcAft>
                        <a:tabLst>
                          <a:tab pos="228600" algn="l"/>
                        </a:tabLst>
                      </a:pPr>
                      <a:r>
                        <a:rPr lang="tr-TR" sz="1100">
                          <a:effectLst/>
                        </a:rPr>
                        <a:t>B) Araç-gereçler</a:t>
                      </a:r>
                    </a:p>
                    <a:p>
                      <a:pPr>
                        <a:lnSpc>
                          <a:spcPct val="115000"/>
                        </a:lnSpc>
                        <a:spcAft>
                          <a:spcPts val="0"/>
                        </a:spcAft>
                      </a:pPr>
                      <a:r>
                        <a:rPr lang="tr-TR" sz="1100">
                          <a:effectLst/>
                        </a:rPr>
                        <a:t> </a:t>
                      </a:r>
                    </a:p>
                    <a:p>
                      <a:pPr>
                        <a:lnSpc>
                          <a:spcPct val="115000"/>
                        </a:lnSpc>
                        <a:spcAft>
                          <a:spcPts val="0"/>
                        </a:spcAft>
                        <a:tabLst>
                          <a:tab pos="228600" algn="l"/>
                        </a:tabLst>
                      </a:pPr>
                      <a:r>
                        <a:rPr lang="tr-TR" sz="1100">
                          <a:effectLst/>
                        </a:rPr>
                        <a:t>C) Öğretimde kullanılan yöntemler/teknikler</a:t>
                      </a:r>
                    </a:p>
                    <a:p>
                      <a:pPr>
                        <a:lnSpc>
                          <a:spcPct val="115000"/>
                        </a:lnSpc>
                        <a:spcAft>
                          <a:spcPts val="0"/>
                        </a:spcAft>
                      </a:pPr>
                      <a:r>
                        <a:rPr lang="tr-TR" sz="1100">
                          <a:effectLst/>
                        </a:rPr>
                        <a:t> </a:t>
                      </a:r>
                    </a:p>
                    <a:p>
                      <a:pPr>
                        <a:lnSpc>
                          <a:spcPct val="115000"/>
                        </a:lnSpc>
                        <a:spcAft>
                          <a:spcPts val="0"/>
                        </a:spcAft>
                        <a:tabLst>
                          <a:tab pos="228600" algn="l"/>
                        </a:tabLst>
                      </a:pPr>
                      <a:r>
                        <a:rPr lang="tr-TR" sz="1100">
                          <a:effectLst/>
                        </a:rPr>
                        <a:t>D) Süre</a:t>
                      </a:r>
                    </a:p>
                    <a:p>
                      <a:pPr>
                        <a:lnSpc>
                          <a:spcPct val="115000"/>
                        </a:lnSpc>
                        <a:spcAft>
                          <a:spcPts val="0"/>
                        </a:spcAft>
                      </a:pPr>
                      <a:r>
                        <a:rPr lang="tr-TR" sz="1100">
                          <a:effectLst/>
                        </a:rPr>
                        <a:t> </a:t>
                      </a:r>
                    </a:p>
                    <a:p>
                      <a:pPr>
                        <a:lnSpc>
                          <a:spcPct val="115000"/>
                        </a:lnSpc>
                        <a:spcAft>
                          <a:spcPts val="0"/>
                        </a:spcAft>
                        <a:tabLst>
                          <a:tab pos="228600" algn="l"/>
                        </a:tabLst>
                      </a:pPr>
                      <a:r>
                        <a:rPr lang="tr-TR" sz="1100">
                          <a:effectLst/>
                        </a:rPr>
                        <a:t>E) Dersin işlenişi</a:t>
                      </a:r>
                    </a:p>
                    <a:p>
                      <a:pPr>
                        <a:lnSpc>
                          <a:spcPct val="115000"/>
                        </a:lnSpc>
                        <a:spcAft>
                          <a:spcPts val="0"/>
                        </a:spcAft>
                      </a:pPr>
                      <a:r>
                        <a:rPr lang="tr-TR" sz="1100">
                          <a:effectLst/>
                        </a:rPr>
                        <a:t> </a:t>
                      </a:r>
                    </a:p>
                    <a:p>
                      <a:pPr>
                        <a:lnSpc>
                          <a:spcPct val="115000"/>
                        </a:lnSpc>
                        <a:spcAft>
                          <a:spcPts val="0"/>
                        </a:spcAft>
                      </a:pPr>
                      <a:r>
                        <a:rPr lang="tr-TR" sz="1100">
                          <a:effectLst/>
                        </a:rPr>
                        <a:t> </a:t>
                      </a:r>
                    </a:p>
                    <a:p>
                      <a:pPr>
                        <a:lnSpc>
                          <a:spcPct val="115000"/>
                        </a:lnSpc>
                        <a:spcAft>
                          <a:spcPts val="0"/>
                        </a:spcAft>
                      </a:pPr>
                      <a:r>
                        <a:rPr lang="tr-TR" sz="1100">
                          <a:effectLst/>
                        </a:rPr>
                        <a:t> </a:t>
                      </a:r>
                    </a:p>
                    <a:p>
                      <a:pPr>
                        <a:lnSpc>
                          <a:spcPct val="115000"/>
                        </a:lnSpc>
                        <a:spcAft>
                          <a:spcPts val="0"/>
                        </a:spcAft>
                      </a:pPr>
                      <a:r>
                        <a:rPr lang="tr-TR" sz="1100">
                          <a:effectLst/>
                        </a:rPr>
                        <a:t> </a:t>
                      </a:r>
                    </a:p>
                    <a:p>
                      <a:pPr>
                        <a:lnSpc>
                          <a:spcPct val="115000"/>
                        </a:lnSpc>
                        <a:spcAft>
                          <a:spcPts val="0"/>
                        </a:spcAft>
                      </a:pPr>
                      <a:r>
                        <a:rPr lang="tr-TR" sz="1100">
                          <a:effectLst/>
                        </a:rPr>
                        <a:t> </a:t>
                      </a:r>
                    </a:p>
                    <a:p>
                      <a:pPr>
                        <a:lnSpc>
                          <a:spcPct val="115000"/>
                        </a:lnSpc>
                        <a:spcAft>
                          <a:spcPts val="0"/>
                        </a:spcAft>
                      </a:pPr>
                      <a:r>
                        <a:rPr lang="tr-TR" sz="1100">
                          <a:effectLst/>
                        </a:rPr>
                        <a:t> </a:t>
                      </a:r>
                    </a:p>
                    <a:p>
                      <a:pPr>
                        <a:lnSpc>
                          <a:spcPct val="115000"/>
                        </a:lnSpc>
                        <a:spcAft>
                          <a:spcPts val="0"/>
                        </a:spcAft>
                        <a:tabLst>
                          <a:tab pos="228600" algn="l"/>
                        </a:tabLst>
                      </a:pPr>
                      <a:r>
                        <a:rPr lang="tr-TR" sz="1100">
                          <a:effectLst/>
                        </a:rPr>
                        <a:t>F) Değerlendirme</a:t>
                      </a:r>
                    </a:p>
                    <a:p>
                      <a:pPr>
                        <a:lnSpc>
                          <a:spcPct val="115000"/>
                        </a:lnSpc>
                        <a:spcAft>
                          <a:spcPts val="0"/>
                        </a:spcAft>
                        <a:tabLst>
                          <a:tab pos="228600" algn="l"/>
                        </a:tabLs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c>
                  <a:txBody>
                    <a:bodyPr/>
                    <a:lstStyle/>
                    <a:p>
                      <a:pPr>
                        <a:lnSpc>
                          <a:spcPct val="115000"/>
                        </a:lnSpc>
                        <a:spcAft>
                          <a:spcPts val="0"/>
                        </a:spcAft>
                      </a:pPr>
                      <a:r>
                        <a:rPr lang="tr-TR" sz="1100" dirty="0">
                          <a:effectLst/>
                        </a:rPr>
                        <a:t> </a:t>
                      </a:r>
                    </a:p>
                    <a:p>
                      <a:pPr>
                        <a:lnSpc>
                          <a:spcPct val="115000"/>
                        </a:lnSpc>
                        <a:spcAft>
                          <a:spcPts val="0"/>
                        </a:spcAft>
                      </a:pPr>
                      <a:r>
                        <a:rPr lang="tr-TR" sz="1100" dirty="0">
                          <a:effectLst/>
                        </a:rPr>
                        <a:t>Yaşam evi.</a:t>
                      </a:r>
                    </a:p>
                    <a:p>
                      <a:pPr>
                        <a:lnSpc>
                          <a:spcPct val="115000"/>
                        </a:lnSpc>
                        <a:spcAft>
                          <a:spcPts val="0"/>
                        </a:spcAft>
                      </a:pPr>
                      <a:r>
                        <a:rPr lang="tr-TR" sz="1100" dirty="0">
                          <a:effectLst/>
                        </a:rPr>
                        <a:t> </a:t>
                      </a:r>
                    </a:p>
                    <a:p>
                      <a:pPr>
                        <a:lnSpc>
                          <a:spcPct val="115000"/>
                        </a:lnSpc>
                        <a:spcAft>
                          <a:spcPts val="0"/>
                        </a:spcAft>
                      </a:pPr>
                      <a:r>
                        <a:rPr lang="tr-TR" sz="1100" dirty="0">
                          <a:effectLst/>
                        </a:rPr>
                        <a:t>Ütü, ütü </a:t>
                      </a:r>
                      <a:r>
                        <a:rPr lang="tr-TR" sz="1100" dirty="0" err="1">
                          <a:effectLst/>
                        </a:rPr>
                        <a:t>masası,ütülenecek</a:t>
                      </a:r>
                      <a:r>
                        <a:rPr lang="tr-TR" sz="1100" dirty="0">
                          <a:effectLst/>
                        </a:rPr>
                        <a:t> giyecek.</a:t>
                      </a:r>
                    </a:p>
                    <a:p>
                      <a:pPr>
                        <a:lnSpc>
                          <a:spcPct val="115000"/>
                        </a:lnSpc>
                        <a:spcAft>
                          <a:spcPts val="0"/>
                        </a:spcAft>
                      </a:pPr>
                      <a:r>
                        <a:rPr lang="tr-TR" sz="1100" dirty="0">
                          <a:effectLst/>
                        </a:rPr>
                        <a:t> </a:t>
                      </a:r>
                    </a:p>
                    <a:p>
                      <a:pPr>
                        <a:lnSpc>
                          <a:spcPct val="115000"/>
                        </a:lnSpc>
                        <a:spcAft>
                          <a:spcPts val="0"/>
                        </a:spcAft>
                      </a:pPr>
                      <a:r>
                        <a:rPr lang="tr-TR" sz="1100" dirty="0">
                          <a:effectLst/>
                        </a:rPr>
                        <a:t>Doğrudan öğretim.</a:t>
                      </a:r>
                    </a:p>
                    <a:p>
                      <a:pPr>
                        <a:lnSpc>
                          <a:spcPct val="115000"/>
                        </a:lnSpc>
                        <a:spcAft>
                          <a:spcPts val="0"/>
                        </a:spcAft>
                      </a:pPr>
                      <a:r>
                        <a:rPr lang="tr-TR" sz="1100" dirty="0">
                          <a:effectLst/>
                        </a:rPr>
                        <a:t> </a:t>
                      </a:r>
                    </a:p>
                    <a:p>
                      <a:pPr>
                        <a:lnSpc>
                          <a:spcPct val="115000"/>
                        </a:lnSpc>
                        <a:spcAft>
                          <a:spcPts val="0"/>
                        </a:spcAft>
                      </a:pPr>
                      <a:r>
                        <a:rPr lang="tr-TR" sz="1100" dirty="0">
                          <a:effectLst/>
                        </a:rPr>
                        <a:t>20 dakika.</a:t>
                      </a:r>
                    </a:p>
                    <a:p>
                      <a:pPr>
                        <a:lnSpc>
                          <a:spcPct val="115000"/>
                        </a:lnSpc>
                        <a:spcAft>
                          <a:spcPts val="0"/>
                        </a:spcAft>
                      </a:pPr>
                      <a:r>
                        <a:rPr lang="tr-TR" sz="1100" dirty="0">
                          <a:effectLst/>
                        </a:rPr>
                        <a:t> </a:t>
                      </a:r>
                    </a:p>
                    <a:p>
                      <a:pPr>
                        <a:lnSpc>
                          <a:spcPct val="115000"/>
                        </a:lnSpc>
                        <a:spcAft>
                          <a:spcPts val="0"/>
                        </a:spcAft>
                      </a:pPr>
                      <a:r>
                        <a:rPr lang="tr-TR" sz="1100" dirty="0">
                          <a:effectLst/>
                        </a:rPr>
                        <a:t>Çalışmaya başlarken öğrencinin dikkati çekilecek, çalışmanın amacı, uyması gereken kurallar ve çalışmayı bitirdiğinde kazanacağı ödül  öğrenciye söylenecek ve çalışmada kullanılacak araç-gereçler tanıtılacaktır. Daha sonra ana yönerge verilecek ve öğrencinin tepki vermesi beklenecek, öğrenci becerinin basamaklarını yerine getiriyorsa ödüllendirilecek, yerine getiremiyorsa uygun ipucundan başlanarak, yardımla öğrencinin basamakları yerine getirmesi sağlanacaktır. Daha sonra öğrencinin her beceri basamağındaki durumu BÖP Değerlendirme </a:t>
                      </a:r>
                      <a:r>
                        <a:rPr lang="tr-TR" sz="1100" dirty="0" err="1">
                          <a:effectLst/>
                        </a:rPr>
                        <a:t>Formu'na</a:t>
                      </a:r>
                      <a:r>
                        <a:rPr lang="tr-TR" sz="1100" dirty="0">
                          <a:effectLst/>
                        </a:rPr>
                        <a:t> kaydedilecektir.</a:t>
                      </a:r>
                    </a:p>
                    <a:p>
                      <a:pPr>
                        <a:lnSpc>
                          <a:spcPct val="115000"/>
                        </a:lnSpc>
                        <a:spcAft>
                          <a:spcPts val="0"/>
                        </a:spcAft>
                      </a:pPr>
                      <a:r>
                        <a:rPr lang="tr-TR" sz="1100" dirty="0">
                          <a:effectLst/>
                        </a:rPr>
                        <a:t> </a:t>
                      </a:r>
                    </a:p>
                    <a:p>
                      <a:pPr>
                        <a:lnSpc>
                          <a:spcPct val="115000"/>
                        </a:lnSpc>
                        <a:spcAft>
                          <a:spcPts val="0"/>
                        </a:spcAft>
                      </a:pPr>
                      <a:r>
                        <a:rPr lang="tr-TR" sz="1100" dirty="0">
                          <a:effectLst/>
                        </a:rPr>
                        <a:t>BÖP değerlendirme formu kullanılarak başlangıç, öğretim süreci ve izleme değerlendirmesi yapılacaktır.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4223" marR="34223" marT="0" marB="0"/>
                </a:tc>
              </a:tr>
            </a:tbl>
          </a:graphicData>
        </a:graphic>
      </p:graphicFrame>
      <p:sp>
        <p:nvSpPr>
          <p:cNvPr id="5" name="Rectangle 1"/>
          <p:cNvSpPr>
            <a:spLocks noChangeArrowheads="1"/>
          </p:cNvSpPr>
          <p:nvPr/>
        </p:nvSpPr>
        <p:spPr bwMode="auto">
          <a:xfrm>
            <a:off x="1733266" y="56694"/>
            <a:ext cx="9034818" cy="11695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tr-T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EK 2: BİREYSELLEŞTİRİLMİŞ ÖĞRETİM PROGRAMI (BÖP) FORMU</a:t>
            </a:r>
            <a:endParaRPr kumimoji="0" lang="tr-TR"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Öğrencinin Adı-Soyadı: </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B.......................</a:t>
            </a:r>
            <a:endParaRPr kumimoji="0" 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Sınıfı: </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İş Eğitimi 1A</a:t>
            </a:r>
            <a:endParaRPr kumimoji="0" 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tr-TR" sz="1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Öğretmenin Adı-Soyadı:</a:t>
            </a:r>
            <a:r>
              <a:rPr kumimoji="0" lang="tr-TR"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tr-TR"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1804408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 xmlns:p14="http://schemas.microsoft.com/office/powerpoint/2010/main" val="40056163"/>
              </p:ext>
            </p:extLst>
          </p:nvPr>
        </p:nvGraphicFramePr>
        <p:xfrm>
          <a:off x="177422" y="1596787"/>
          <a:ext cx="12014576" cy="5261211"/>
        </p:xfrm>
        <a:graphic>
          <a:graphicData uri="http://schemas.openxmlformats.org/drawingml/2006/table">
            <a:tbl>
              <a:tblPr>
                <a:tableStyleId>{5C22544A-7EE6-4342-B048-85BDC9FD1C3A}</a:tableStyleId>
              </a:tblPr>
              <a:tblGrid>
                <a:gridCol w="3846735"/>
                <a:gridCol w="1539195"/>
                <a:gridCol w="828476"/>
                <a:gridCol w="829312"/>
                <a:gridCol w="828476"/>
                <a:gridCol w="828476"/>
                <a:gridCol w="828476"/>
                <a:gridCol w="829312"/>
                <a:gridCol w="828476"/>
                <a:gridCol w="827642"/>
              </a:tblGrid>
              <a:tr h="502071">
                <a:tc>
                  <a:txBody>
                    <a:bodyPr/>
                    <a:lstStyle/>
                    <a:p>
                      <a:pPr algn="ctr">
                        <a:lnSpc>
                          <a:spcPct val="115000"/>
                        </a:lnSpc>
                        <a:spcBef>
                          <a:spcPts val="300"/>
                        </a:spcBef>
                        <a:spcAft>
                          <a:spcPts val="0"/>
                        </a:spcAft>
                      </a:pPr>
                      <a:r>
                        <a:rPr lang="tr-TR" sz="1200" kern="0" spc="40" dirty="0">
                          <a:effectLst/>
                        </a:rPr>
                        <a:t> </a:t>
                      </a:r>
                      <a:endParaRPr lang="tr-TR" sz="1600" kern="0" spc="40" dirty="0">
                        <a:effectLst/>
                      </a:endParaRPr>
                    </a:p>
                    <a:p>
                      <a:pPr algn="ctr">
                        <a:lnSpc>
                          <a:spcPct val="115000"/>
                        </a:lnSpc>
                        <a:spcBef>
                          <a:spcPts val="300"/>
                        </a:spcBef>
                        <a:spcAft>
                          <a:spcPts val="0"/>
                        </a:spcAft>
                      </a:pPr>
                      <a:r>
                        <a:rPr lang="tr-TR" sz="1200" kern="0" spc="40" dirty="0" err="1">
                          <a:effectLst/>
                        </a:rPr>
                        <a:t>Öğretimsel</a:t>
                      </a:r>
                      <a:r>
                        <a:rPr lang="tr-TR" sz="1200" kern="0" spc="40" dirty="0">
                          <a:effectLst/>
                        </a:rPr>
                        <a:t> Hedefler</a:t>
                      </a:r>
                      <a:endParaRPr lang="tr-TR" sz="1600" b="1" kern="0" spc="4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Başlangıç</a:t>
                      </a:r>
                      <a:endParaRPr lang="tr-TR" sz="1600" dirty="0">
                        <a:effectLst/>
                      </a:endParaRPr>
                    </a:p>
                    <a:p>
                      <a:pPr algn="ctr">
                        <a:lnSpc>
                          <a:spcPct val="115000"/>
                        </a:lnSpc>
                        <a:spcAft>
                          <a:spcPts val="0"/>
                        </a:spcAft>
                      </a:pPr>
                      <a:r>
                        <a:rPr lang="tr-TR" sz="1200" dirty="0">
                          <a:effectLst/>
                        </a:rPr>
                        <a:t>Değerlendirmesi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1.</a:t>
                      </a:r>
                      <a:endParaRPr lang="tr-TR" sz="1600" dirty="0">
                        <a:effectLst/>
                      </a:endParaRPr>
                    </a:p>
                    <a:p>
                      <a:pPr algn="ctr">
                        <a:lnSpc>
                          <a:spcPct val="115000"/>
                        </a:lnSpc>
                        <a:spcAft>
                          <a:spcPts val="0"/>
                        </a:spcAft>
                      </a:pPr>
                      <a:r>
                        <a:rPr lang="tr-TR" sz="1200" dirty="0">
                          <a:effectLst/>
                        </a:rPr>
                        <a:t>Oturum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2.</a:t>
                      </a:r>
                      <a:endParaRPr lang="tr-TR" sz="1600" dirty="0">
                        <a:effectLst/>
                      </a:endParaRPr>
                    </a:p>
                    <a:p>
                      <a:pPr algn="ctr">
                        <a:lnSpc>
                          <a:spcPct val="115000"/>
                        </a:lnSpc>
                        <a:spcAft>
                          <a:spcPts val="0"/>
                        </a:spcAft>
                      </a:pPr>
                      <a:r>
                        <a:rPr lang="tr-TR" sz="1200" dirty="0">
                          <a:effectLst/>
                        </a:rPr>
                        <a:t>Oturum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3.</a:t>
                      </a:r>
                      <a:endParaRPr lang="tr-TR" sz="1600" dirty="0">
                        <a:effectLst/>
                      </a:endParaRPr>
                    </a:p>
                    <a:p>
                      <a:pPr algn="ctr">
                        <a:lnSpc>
                          <a:spcPct val="115000"/>
                        </a:lnSpc>
                        <a:spcAft>
                          <a:spcPts val="0"/>
                        </a:spcAft>
                      </a:pPr>
                      <a:r>
                        <a:rPr lang="tr-TR" sz="1200" dirty="0">
                          <a:effectLst/>
                        </a:rPr>
                        <a:t>Oturum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4.</a:t>
                      </a:r>
                      <a:endParaRPr lang="tr-TR" sz="1600" dirty="0">
                        <a:effectLst/>
                      </a:endParaRPr>
                    </a:p>
                    <a:p>
                      <a:pPr algn="ctr">
                        <a:lnSpc>
                          <a:spcPct val="115000"/>
                        </a:lnSpc>
                        <a:spcAft>
                          <a:spcPts val="0"/>
                        </a:spcAft>
                      </a:pPr>
                      <a:r>
                        <a:rPr lang="tr-TR" sz="1200" dirty="0">
                          <a:effectLst/>
                        </a:rPr>
                        <a:t>Oturum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dirty="0">
                          <a:effectLst/>
                        </a:rPr>
                        <a:t>5.</a:t>
                      </a:r>
                      <a:endParaRPr lang="tr-TR" sz="1600" dirty="0">
                        <a:effectLst/>
                      </a:endParaRPr>
                    </a:p>
                    <a:p>
                      <a:pPr>
                        <a:lnSpc>
                          <a:spcPct val="115000"/>
                        </a:lnSpc>
                        <a:spcAft>
                          <a:spcPts val="0"/>
                        </a:spcAft>
                      </a:pPr>
                      <a:r>
                        <a:rPr lang="tr-TR" sz="1200" dirty="0">
                          <a:effectLst/>
                        </a:rPr>
                        <a:t>Oturum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a:effectLst/>
                        </a:rPr>
                        <a:t>6.</a:t>
                      </a:r>
                      <a:endParaRPr lang="tr-TR" sz="1600">
                        <a:effectLst/>
                      </a:endParaRPr>
                    </a:p>
                    <a:p>
                      <a:pPr algn="ctr">
                        <a:lnSpc>
                          <a:spcPct val="115000"/>
                        </a:lnSpc>
                        <a:spcBef>
                          <a:spcPts val="300"/>
                        </a:spcBef>
                        <a:spcAft>
                          <a:spcPts val="0"/>
                        </a:spcAft>
                      </a:pPr>
                      <a:r>
                        <a:rPr lang="tr-TR" sz="1200" kern="0" spc="40">
                          <a:effectLst/>
                        </a:rPr>
                        <a:t>Oturum</a:t>
                      </a:r>
                      <a:endParaRPr lang="tr-TR" sz="1600" b="1" kern="0" spc="40">
                        <a:effectLst/>
                        <a:latin typeface="Calibri" panose="020F0502020204030204" pitchFamily="34" charset="0"/>
                        <a:ea typeface="Times New Roman" panose="02020603050405020304" pitchFamily="18"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a:effectLst/>
                        </a:rPr>
                        <a:t>7.</a:t>
                      </a:r>
                      <a:endParaRPr lang="tr-TR" sz="1600">
                        <a:effectLst/>
                      </a:endParaRPr>
                    </a:p>
                    <a:p>
                      <a:pPr algn="ctr">
                        <a:lnSpc>
                          <a:spcPct val="115000"/>
                        </a:lnSpc>
                        <a:spcBef>
                          <a:spcPts val="300"/>
                        </a:spcBef>
                        <a:spcAft>
                          <a:spcPts val="0"/>
                        </a:spcAft>
                      </a:pPr>
                      <a:r>
                        <a:rPr lang="tr-TR" sz="1200" kern="0" spc="40">
                          <a:effectLst/>
                        </a:rPr>
                        <a:t>Oturum</a:t>
                      </a:r>
                      <a:endParaRPr lang="tr-TR" sz="1600" b="1" kern="0" spc="40">
                        <a:effectLst/>
                        <a:latin typeface="Calibri" panose="020F0502020204030204" pitchFamily="34" charset="0"/>
                        <a:ea typeface="Times New Roman" panose="02020603050405020304" pitchFamily="18" charset="0"/>
                        <a:cs typeface="Times New Roman" panose="02020603050405020304" pitchFamily="18" charset="0"/>
                      </a:endParaRPr>
                    </a:p>
                  </a:txBody>
                  <a:tcPr marL="43131" marR="43131" marT="0" marB="0"/>
                </a:tc>
                <a:tc>
                  <a:txBody>
                    <a:bodyPr/>
                    <a:lstStyle/>
                    <a:p>
                      <a:pPr algn="ctr">
                        <a:lnSpc>
                          <a:spcPct val="115000"/>
                        </a:lnSpc>
                        <a:spcAft>
                          <a:spcPts val="0"/>
                        </a:spcAft>
                      </a:pPr>
                      <a:r>
                        <a:rPr lang="tr-TR" sz="1200">
                          <a:effectLst/>
                        </a:rPr>
                        <a:t>8.</a:t>
                      </a:r>
                      <a:endParaRPr lang="tr-TR" sz="1600">
                        <a:effectLst/>
                      </a:endParaRPr>
                    </a:p>
                    <a:p>
                      <a:pPr algn="ctr">
                        <a:lnSpc>
                          <a:spcPct val="115000"/>
                        </a:lnSpc>
                        <a:spcBef>
                          <a:spcPts val="300"/>
                        </a:spcBef>
                        <a:spcAft>
                          <a:spcPts val="0"/>
                        </a:spcAft>
                      </a:pPr>
                      <a:r>
                        <a:rPr lang="tr-TR" sz="1200" kern="0" spc="40">
                          <a:effectLst/>
                        </a:rPr>
                        <a:t>Oturum</a:t>
                      </a:r>
                      <a:endParaRPr lang="tr-TR" sz="1600" b="1" kern="0" spc="40">
                        <a:effectLst/>
                        <a:latin typeface="Calibri" panose="020F0502020204030204" pitchFamily="34" charset="0"/>
                        <a:ea typeface="Times New Roman" panose="02020603050405020304" pitchFamily="18"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1. Ütü yapacağı yere (yaşam evine) gider.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2. Ütü masasını alır.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3. Ütü masasını yere koyar.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68464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4. Ütü masasını işlem basamaklarına göre açar.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5. Ütüyü alır.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6. Ütü masasının üzerine bırakır.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7. Gerekliyse ütüye su koyar.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8. Ütünün fişini prize takar.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a:effectLst/>
                        </a:rPr>
                        <a:t> </a:t>
                      </a:r>
                      <a:endParaRPr lang="tr-TR" sz="1600">
                        <a:effectLst/>
                      </a:endParaRPr>
                    </a:p>
                    <a:p>
                      <a:pPr>
                        <a:lnSpc>
                          <a:spcPct val="115000"/>
                        </a:lnSpc>
                        <a:spcAft>
                          <a:spcPts val="0"/>
                        </a:spcAft>
                      </a:pPr>
                      <a:r>
                        <a:rPr lang="tr-TR" sz="1200">
                          <a:effectLst/>
                        </a:rPr>
                        <a:t>9. Ütüleyeceği giysiye göre ütüyü ayarlar.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r h="452722">
                <a:tc>
                  <a:txBody>
                    <a:bodyPr/>
                    <a:lstStyle/>
                    <a:p>
                      <a:pPr>
                        <a:lnSpc>
                          <a:spcPct val="115000"/>
                        </a:lnSpc>
                        <a:spcAft>
                          <a:spcPts val="0"/>
                        </a:spcAft>
                      </a:pPr>
                      <a:r>
                        <a:rPr lang="tr-TR" sz="1200" dirty="0">
                          <a:effectLst/>
                        </a:rPr>
                        <a:t> </a:t>
                      </a:r>
                      <a:endParaRPr lang="tr-TR" sz="1600" dirty="0">
                        <a:effectLst/>
                      </a:endParaRPr>
                    </a:p>
                    <a:p>
                      <a:pPr>
                        <a:lnSpc>
                          <a:spcPct val="115000"/>
                        </a:lnSpc>
                        <a:spcAft>
                          <a:spcPts val="0"/>
                        </a:spcAft>
                      </a:pPr>
                      <a:r>
                        <a:rPr lang="tr-TR" sz="1200" dirty="0">
                          <a:effectLst/>
                        </a:rPr>
                        <a:t>10. Ütünün ısınmasını bekler.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c>
                  <a:txBody>
                    <a:bodyPr/>
                    <a:lstStyle/>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131" marR="43131" marT="0" marB="0"/>
                </a:tc>
              </a:tr>
            </a:tbl>
          </a:graphicData>
        </a:graphic>
      </p:graphicFrame>
      <p:sp>
        <p:nvSpPr>
          <p:cNvPr id="5" name="Rectangle 1"/>
          <p:cNvSpPr>
            <a:spLocks noChangeArrowheads="1"/>
          </p:cNvSpPr>
          <p:nvPr/>
        </p:nvSpPr>
        <p:spPr bwMode="auto">
          <a:xfrm>
            <a:off x="1787858" y="80512"/>
            <a:ext cx="10017458" cy="192359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38088"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EK 3: BÖP DEĞERLENDİRME FORMU</a:t>
            </a:r>
            <a:endParaRPr kumimoji="0" lang="tr-TR"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Öğrencinin </a:t>
            </a:r>
            <a:r>
              <a:rPr kumimoji="0" lang="tr-TR" sz="1050" b="1"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Adı_Soyadı</a:t>
            </a: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  B........................</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Kısa Dönemli Hedef:</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 ütü yapmak için gerekli hazırlıkları yapar.</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Çalışma Yeri:</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Yaşam evi.</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Araç-Gereçler:</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Ütü, ütü masası, ütülenecek giyecek.</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Öğretimin Başlama-Bitiş Tarihi:</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Eylül-Ekim 2012</a:t>
            </a:r>
            <a:endParaRPr kumimoji="0" lang="tr-TR"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Değerlendirme sistemi:		+:</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Bağımsız			</a:t>
            </a: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Sözel yardım		</a:t>
            </a: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Model olma		</a:t>
            </a:r>
            <a:r>
              <a:rPr kumimoji="0" lang="tr-TR" sz="105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t>
            </a:r>
            <a:r>
              <a:rPr kumimoji="0" lang="tr-TR" sz="105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Fiziksel yardım</a:t>
            </a:r>
            <a:endParaRPr kumimoji="0" lang="tr-TR" sz="11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tr-TR"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2509319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ŞEKKÜR EDERİM ile ilgili görsel sonucu"/>
          <p:cNvPicPr>
            <a:picLocks noChangeAspect="1" noChangeArrowheads="1"/>
          </p:cNvPicPr>
          <p:nvPr/>
        </p:nvPicPr>
        <p:blipFill>
          <a:blip r:embed="rId2" cstate="print"/>
          <a:srcRect/>
          <a:stretch>
            <a:fillRect/>
          </a:stretch>
        </p:blipFill>
        <p:spPr bwMode="auto">
          <a:xfrm>
            <a:off x="2590799" y="1177636"/>
            <a:ext cx="9171709" cy="454429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u="sng" smtClean="0">
                <a:solidFill>
                  <a:srgbClr val="FF3300"/>
                </a:solidFill>
              </a:rPr>
              <a:t>573 SAYILI K.H.K</a:t>
            </a:r>
          </a:p>
        </p:txBody>
      </p:sp>
      <p:sp>
        <p:nvSpPr>
          <p:cNvPr id="9" name="5 Slayt Numarası Yer Tutucusu"/>
          <p:cNvSpPr>
            <a:spLocks noGrp="1"/>
          </p:cNvSpPr>
          <p:nvPr>
            <p:ph type="sldNum" sz="quarter" idx="12"/>
          </p:nvPr>
        </p:nvSpPr>
        <p:spPr/>
        <p:txBody>
          <a:bodyPr/>
          <a:lstStyle/>
          <a:p>
            <a:pPr>
              <a:defRPr/>
            </a:pPr>
            <a:fld id="{378C8002-00EB-4E0E-BBD8-7EF69A2BD7EB}" type="slidenum">
              <a:rPr lang="tr-TR"/>
              <a:pPr>
                <a:defRPr/>
              </a:pPr>
              <a:t>5</a:t>
            </a:fld>
            <a:endParaRPr lang="tr-TR"/>
          </a:p>
        </p:txBody>
      </p:sp>
      <p:sp>
        <p:nvSpPr>
          <p:cNvPr id="8196" name="Rectangle 3"/>
          <p:cNvSpPr>
            <a:spLocks noGrp="1" noChangeArrowheads="1"/>
          </p:cNvSpPr>
          <p:nvPr>
            <p:ph sz="quarter" idx="1"/>
          </p:nvPr>
        </p:nvSpPr>
        <p:spPr/>
        <p:txBody>
          <a:bodyPr/>
          <a:lstStyle/>
          <a:p>
            <a:pPr eaLnBrk="1" hangingPunct="1"/>
            <a:r>
              <a:rPr lang="tr-TR" altLang="tr-TR" b="1" smtClean="0"/>
              <a:t>4. Madde (f) bendinde: </a:t>
            </a:r>
          </a:p>
          <a:p>
            <a:pPr eaLnBrk="1" hangingPunct="1">
              <a:buFont typeface="Wingdings" pitchFamily="2" charset="2"/>
              <a:buNone/>
            </a:pPr>
            <a:r>
              <a:rPr lang="tr-TR" altLang="tr-TR" b="1" smtClean="0"/>
              <a:t>   Özel eğitim gerektiren bireyler için bireyselleştirilmiş eğitim planı geliştirilmesi ve eğitim programlarının bireyselleştirerek uygulanması esastır” diyerek</a:t>
            </a:r>
          </a:p>
          <a:p>
            <a:pPr eaLnBrk="1" hangingPunct="1"/>
            <a:r>
              <a:rPr lang="tr-TR" altLang="tr-TR" b="1" smtClean="0"/>
              <a:t> </a:t>
            </a:r>
            <a:r>
              <a:rPr lang="tr-TR" altLang="tr-TR" b="1" u="sng" smtClean="0">
                <a:solidFill>
                  <a:srgbClr val="FF3300"/>
                </a:solidFill>
              </a:rPr>
              <a:t>BEP YASAL OLARAK ZORUNLU</a:t>
            </a:r>
          </a:p>
          <a:p>
            <a:pPr eaLnBrk="1" hangingPunct="1">
              <a:buFont typeface="Wingdings" pitchFamily="2" charset="2"/>
              <a:buNone/>
            </a:pPr>
            <a:r>
              <a:rPr lang="tr-TR" altLang="tr-TR" b="1" smtClean="0"/>
              <a:t> hale getirilmiştir</a:t>
            </a:r>
            <a:endParaRPr lang="tr-TR" b="1" smtClean="0"/>
          </a:p>
        </p:txBody>
      </p:sp>
      <p:sp>
        <p:nvSpPr>
          <p:cNvPr id="8197" name="AutoShape 5" descr="9k="/>
          <p:cNvSpPr>
            <a:spLocks noChangeAspect="1" noChangeArrowheads="1"/>
          </p:cNvSpPr>
          <p:nvPr/>
        </p:nvSpPr>
        <p:spPr bwMode="auto">
          <a:xfrm>
            <a:off x="5892800" y="3276600"/>
            <a:ext cx="406400" cy="304800"/>
          </a:xfrm>
          <a:prstGeom prst="rect">
            <a:avLst/>
          </a:prstGeom>
          <a:noFill/>
          <a:ln w="9525">
            <a:noFill/>
            <a:miter lim="800000"/>
            <a:headEnd/>
            <a:tailEnd/>
          </a:ln>
        </p:spPr>
        <p:txBody>
          <a:bodyPr/>
          <a:lstStyle/>
          <a:p>
            <a:endParaRPr lang="tr-TR"/>
          </a:p>
        </p:txBody>
      </p:sp>
      <p:sp>
        <p:nvSpPr>
          <p:cNvPr id="8198" name="AutoShape 7" descr="9k="/>
          <p:cNvSpPr>
            <a:spLocks noChangeAspect="1" noChangeArrowheads="1"/>
          </p:cNvSpPr>
          <p:nvPr/>
        </p:nvSpPr>
        <p:spPr bwMode="auto">
          <a:xfrm>
            <a:off x="5892800" y="3276600"/>
            <a:ext cx="406400" cy="304800"/>
          </a:xfrm>
          <a:prstGeom prst="rect">
            <a:avLst/>
          </a:prstGeom>
          <a:noFill/>
          <a:ln w="9525">
            <a:noFill/>
            <a:miter lim="800000"/>
            <a:headEnd/>
            <a:tailEnd/>
          </a:ln>
        </p:spPr>
        <p:txBody>
          <a:bodyPr/>
          <a:lstStyle/>
          <a:p>
            <a:endParaRPr lang="tr-TR"/>
          </a:p>
        </p:txBody>
      </p:sp>
      <p:sp>
        <p:nvSpPr>
          <p:cNvPr id="8199" name="AutoShape 9" descr="9k="/>
          <p:cNvSpPr>
            <a:spLocks noChangeAspect="1" noChangeArrowheads="1"/>
          </p:cNvSpPr>
          <p:nvPr/>
        </p:nvSpPr>
        <p:spPr bwMode="auto">
          <a:xfrm>
            <a:off x="5892800" y="3276600"/>
            <a:ext cx="406400" cy="304800"/>
          </a:xfrm>
          <a:prstGeom prst="rect">
            <a:avLst/>
          </a:prstGeom>
          <a:noFill/>
          <a:ln w="9525">
            <a:noFill/>
            <a:miter lim="800000"/>
            <a:headEnd/>
            <a:tailEnd/>
          </a:ln>
        </p:spPr>
        <p:txBody>
          <a:bodyPr/>
          <a:lstStyle/>
          <a:p>
            <a:endParaRPr lang="tr-TR"/>
          </a:p>
        </p:txBody>
      </p:sp>
      <p:sp>
        <p:nvSpPr>
          <p:cNvPr id="8200" name="AutoShape 11" descr="9k="/>
          <p:cNvSpPr>
            <a:spLocks noChangeAspect="1" noChangeArrowheads="1"/>
          </p:cNvSpPr>
          <p:nvPr/>
        </p:nvSpPr>
        <p:spPr bwMode="auto">
          <a:xfrm>
            <a:off x="5892800" y="3276600"/>
            <a:ext cx="406400" cy="304800"/>
          </a:xfrm>
          <a:prstGeom prst="rect">
            <a:avLst/>
          </a:prstGeom>
          <a:noFill/>
          <a:ln w="9525">
            <a:noFill/>
            <a:miter lim="800000"/>
            <a:headEnd/>
            <a:tailEnd/>
          </a:ln>
        </p:spPr>
        <p:txBody>
          <a:bodyPr/>
          <a:lstStyle/>
          <a:p>
            <a:endParaRPr lang="tr-TR"/>
          </a:p>
        </p:txBody>
      </p:sp>
      <p:sp>
        <p:nvSpPr>
          <p:cNvPr id="8201" name="AutoShape 13" descr="9k="/>
          <p:cNvSpPr>
            <a:spLocks noChangeAspect="1" noChangeArrowheads="1"/>
          </p:cNvSpPr>
          <p:nvPr/>
        </p:nvSpPr>
        <p:spPr bwMode="auto">
          <a:xfrm>
            <a:off x="5892800" y="3276600"/>
            <a:ext cx="406400" cy="304800"/>
          </a:xfrm>
          <a:prstGeom prst="rect">
            <a:avLst/>
          </a:prstGeom>
          <a:noFill/>
          <a:ln w="9525">
            <a:noFill/>
            <a:miter lim="800000"/>
            <a:headEnd/>
            <a:tailEnd/>
          </a:ln>
        </p:spPr>
        <p:txBody>
          <a:bodyPr/>
          <a:lstStyle/>
          <a:p>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3629891" y="624110"/>
            <a:ext cx="7874721" cy="1280890"/>
          </a:xfrm>
        </p:spPr>
        <p:txBody>
          <a:bodyPr>
            <a:normAutofit fontScale="90000"/>
          </a:bodyPr>
          <a:lstStyle/>
          <a:p>
            <a:pPr eaLnBrk="1" fontAlgn="auto" hangingPunct="1">
              <a:spcAft>
                <a:spcPts val="0"/>
              </a:spcAft>
              <a:defRPr/>
            </a:pPr>
            <a:r>
              <a:rPr lang="tr-TR" sz="2800" b="1" u="sng" dirty="0" smtClean="0">
                <a:solidFill>
                  <a:srgbClr val="FF3300"/>
                </a:solidFill>
                <a:latin typeface="Times New Roman" pitchFamily="18" charset="0"/>
              </a:rPr>
              <a:t>Ö.E.H. Yönetmeliğinin</a:t>
            </a:r>
            <a:br>
              <a:rPr lang="tr-TR" sz="2800" b="1" u="sng" dirty="0" smtClean="0">
                <a:solidFill>
                  <a:srgbClr val="FF3300"/>
                </a:solidFill>
                <a:latin typeface="Times New Roman" pitchFamily="18" charset="0"/>
              </a:rPr>
            </a:br>
            <a:r>
              <a:rPr lang="tr-TR" sz="2800" b="1" u="sng" dirty="0" smtClean="0">
                <a:solidFill>
                  <a:srgbClr val="FF3300"/>
                </a:solidFill>
                <a:latin typeface="Times New Roman" pitchFamily="18" charset="0"/>
              </a:rPr>
              <a:t>  69-1</a:t>
            </a:r>
            <a:br>
              <a:rPr lang="tr-TR" sz="2800" b="1" u="sng" dirty="0" smtClean="0">
                <a:solidFill>
                  <a:srgbClr val="FF3300"/>
                </a:solidFill>
                <a:latin typeface="Times New Roman" pitchFamily="18" charset="0"/>
              </a:rPr>
            </a:br>
            <a:r>
              <a:rPr lang="tr-TR" sz="2800" b="1" dirty="0" smtClean="0">
                <a:solidFill>
                  <a:srgbClr val="FF3300"/>
                </a:solidFill>
                <a:latin typeface="Times New Roman" pitchFamily="18" charset="0"/>
              </a:rPr>
              <a:t>                                     </a:t>
            </a:r>
            <a:r>
              <a:rPr lang="tr-TR" sz="2800" b="1" u="sng" dirty="0" smtClean="0">
                <a:solidFill>
                  <a:srgbClr val="FF3300"/>
                </a:solidFill>
                <a:latin typeface="Times New Roman" pitchFamily="18" charset="0"/>
              </a:rPr>
              <a:t> BEP NEDİR</a:t>
            </a:r>
          </a:p>
        </p:txBody>
      </p:sp>
      <p:sp>
        <p:nvSpPr>
          <p:cNvPr id="5" name="5 Slayt Numarası Yer Tutucusu"/>
          <p:cNvSpPr>
            <a:spLocks noGrp="1"/>
          </p:cNvSpPr>
          <p:nvPr>
            <p:ph type="sldNum" sz="quarter" idx="12"/>
          </p:nvPr>
        </p:nvSpPr>
        <p:spPr/>
        <p:txBody>
          <a:bodyPr/>
          <a:lstStyle/>
          <a:p>
            <a:pPr>
              <a:defRPr/>
            </a:pPr>
            <a:fld id="{0749658A-938D-4FF1-B1F0-AE61511BD307}" type="slidenum">
              <a:rPr lang="tr-TR"/>
              <a:pPr>
                <a:defRPr/>
              </a:pPr>
              <a:t>6</a:t>
            </a:fld>
            <a:endParaRPr lang="tr-TR"/>
          </a:p>
        </p:txBody>
      </p:sp>
      <p:sp>
        <p:nvSpPr>
          <p:cNvPr id="9220" name="Rectangle 3"/>
          <p:cNvSpPr>
            <a:spLocks noGrp="1" noChangeArrowheads="1"/>
          </p:cNvSpPr>
          <p:nvPr>
            <p:ph sz="quarter" idx="1"/>
          </p:nvPr>
        </p:nvSpPr>
        <p:spPr>
          <a:xfrm>
            <a:off x="3117272" y="2133600"/>
            <a:ext cx="8387339" cy="3777622"/>
          </a:xfrm>
        </p:spPr>
        <p:txBody>
          <a:bodyPr>
            <a:normAutofit fontScale="92500" lnSpcReduction="10000"/>
          </a:bodyPr>
          <a:lstStyle/>
          <a:p>
            <a:pPr algn="ctr" eaLnBrk="1" hangingPunct="1">
              <a:buFont typeface="Wingdings" pitchFamily="2" charset="2"/>
              <a:buNone/>
            </a:pPr>
            <a:r>
              <a:rPr lang="tr-TR" sz="2800" b="1" dirty="0" smtClean="0"/>
              <a:t>“</a:t>
            </a:r>
            <a:r>
              <a:rPr lang="tr-TR" sz="2400" b="1" dirty="0" smtClean="0"/>
              <a:t>Bireyselleştirilmiş eğitim programı, </a:t>
            </a:r>
          </a:p>
          <a:p>
            <a:pPr algn="ctr" eaLnBrk="1" hangingPunct="1">
              <a:buFont typeface="Wingdings" pitchFamily="2" charset="2"/>
              <a:buNone/>
            </a:pPr>
            <a:endParaRPr lang="tr-TR" sz="2400" b="1" dirty="0" smtClean="0"/>
          </a:p>
          <a:p>
            <a:pPr algn="ctr" eaLnBrk="1" hangingPunct="1"/>
            <a:r>
              <a:rPr lang="tr-TR" sz="2400" b="1" dirty="0" smtClean="0"/>
              <a:t>özel eğitime ihtiyacı olan bireylerin</a:t>
            </a:r>
          </a:p>
          <a:p>
            <a:pPr algn="ctr" eaLnBrk="1" hangingPunct="1"/>
            <a:r>
              <a:rPr lang="tr-TR" sz="2400" b="1" dirty="0" smtClean="0"/>
              <a:t> </a:t>
            </a:r>
            <a:r>
              <a:rPr lang="tr-TR" sz="2400" b="1" u="sng" dirty="0" smtClean="0"/>
              <a:t>gelişim özellikleri,</a:t>
            </a:r>
          </a:p>
          <a:p>
            <a:pPr algn="ctr" eaLnBrk="1" hangingPunct="1"/>
            <a:r>
              <a:rPr lang="tr-TR" sz="2400" b="1" u="sng" dirty="0" smtClean="0"/>
              <a:t> eğitim performansları ve</a:t>
            </a:r>
          </a:p>
          <a:p>
            <a:pPr algn="ctr" eaLnBrk="1" hangingPunct="1"/>
            <a:r>
              <a:rPr lang="tr-TR" sz="2400" b="1" u="sng" dirty="0" smtClean="0"/>
              <a:t> ihtiyaçları</a:t>
            </a:r>
          </a:p>
          <a:p>
            <a:pPr algn="ctr" eaLnBrk="1" hangingPunct="1">
              <a:buFont typeface="Wingdings" pitchFamily="2" charset="2"/>
              <a:buNone/>
            </a:pPr>
            <a:r>
              <a:rPr lang="tr-TR" sz="2400" b="1" dirty="0" smtClean="0"/>
              <a:t> doğrultusunda hedeflenen amaçlara yönelik hazırlanan ve  bu bireylere verilecek destek eğitim hizmetlerini de içeren özel eğitim programıdır.”</a:t>
            </a:r>
          </a:p>
          <a:p>
            <a:pPr algn="ctr" eaLnBrk="1" hangingPunct="1">
              <a:buFont typeface="Wingdings" pitchFamily="2" charset="2"/>
              <a:buNone/>
            </a:pPr>
            <a:endParaRPr lang="tr-TR" sz="2400" b="1" dirty="0" smtClean="0"/>
          </a:p>
          <a:p>
            <a:pPr eaLnBrk="1" hangingPunct="1"/>
            <a:endParaRPr lang="tr-TR" sz="2400" b="1" dirty="0" smtClean="0"/>
          </a:p>
        </p:txBody>
      </p:sp>
      <p:pic>
        <p:nvPicPr>
          <p:cNvPr id="9221" name="Picture 5" descr="ANd9GcTIyiKuSbLgNSzBFMHhlHIH0ZMIjIMnvFB9v3gboExM-FfwR-vadyL3MQ">
            <a:hlinkClick r:id="rId2"/>
          </p:cNvPr>
          <p:cNvPicPr>
            <a:picLocks noChangeAspect="1" noChangeArrowheads="1"/>
          </p:cNvPicPr>
          <p:nvPr/>
        </p:nvPicPr>
        <p:blipFill>
          <a:blip r:embed="rId3" cstate="print"/>
          <a:srcRect/>
          <a:stretch>
            <a:fillRect/>
          </a:stretch>
        </p:blipFill>
        <p:spPr bwMode="auto">
          <a:xfrm>
            <a:off x="0" y="1"/>
            <a:ext cx="3317298"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93127" y="554182"/>
            <a:ext cx="8077200" cy="762000"/>
          </a:xfrm>
        </p:spPr>
        <p:txBody>
          <a:bodyPr/>
          <a:lstStyle/>
          <a:p>
            <a:pPr algn="l"/>
            <a:r>
              <a:rPr lang="tr-TR" sz="3200" b="1" dirty="0">
                <a:solidFill>
                  <a:srgbClr val="D05400"/>
                </a:solidFill>
                <a:latin typeface="Century Gothic" panose="020B0502020202020204" pitchFamily="34" charset="0"/>
                <a:cs typeface="Times New Roman" panose="02020603050405020304" pitchFamily="18" charset="0"/>
              </a:rPr>
              <a:t>K</a:t>
            </a:r>
            <a:r>
              <a:rPr lang="tr-TR" sz="3200" b="1" dirty="0">
                <a:solidFill>
                  <a:srgbClr val="D05400"/>
                </a:solidFill>
                <a:latin typeface="Century Gothic" panose="020B0502020202020204" pitchFamily="34" charset="0"/>
              </a:rPr>
              <a:t>İ</a:t>
            </a:r>
            <a:r>
              <a:rPr lang="tr-TR" sz="3200" b="1" dirty="0">
                <a:solidFill>
                  <a:srgbClr val="D05400"/>
                </a:solidFill>
                <a:latin typeface="Century Gothic" panose="020B0502020202020204" pitchFamily="34" charset="0"/>
                <a:cs typeface="Times New Roman" panose="02020603050405020304" pitchFamily="18" charset="0"/>
              </a:rPr>
              <a:t>MLER</a:t>
            </a:r>
            <a:r>
              <a:rPr lang="tr-TR" sz="3200" b="1" dirty="0">
                <a:solidFill>
                  <a:srgbClr val="D05400"/>
                </a:solidFill>
                <a:latin typeface="Century Gothic" panose="020B0502020202020204" pitchFamily="34" charset="0"/>
              </a:rPr>
              <a:t>İ</a:t>
            </a:r>
            <a:r>
              <a:rPr lang="tr-TR" sz="3200" b="1" dirty="0">
                <a:solidFill>
                  <a:srgbClr val="D05400"/>
                </a:solidFill>
                <a:latin typeface="Century Gothic" panose="020B0502020202020204" pitchFamily="34" charset="0"/>
                <a:cs typeface="Times New Roman" panose="02020603050405020304" pitchFamily="18" charset="0"/>
              </a:rPr>
              <a:t>N BEP’E </a:t>
            </a:r>
            <a:r>
              <a:rPr lang="tr-TR" sz="3200" b="1" dirty="0">
                <a:solidFill>
                  <a:srgbClr val="D05400"/>
                </a:solidFill>
                <a:latin typeface="Century Gothic" panose="020B0502020202020204" pitchFamily="34" charset="0"/>
              </a:rPr>
              <a:t>İ</a:t>
            </a:r>
            <a:r>
              <a:rPr lang="tr-TR" sz="3200" b="1" dirty="0">
                <a:solidFill>
                  <a:srgbClr val="D05400"/>
                </a:solidFill>
                <a:latin typeface="Century Gothic" panose="020B0502020202020204" pitchFamily="34" charset="0"/>
                <a:cs typeface="Times New Roman" panose="02020603050405020304" pitchFamily="18" charset="0"/>
              </a:rPr>
              <a:t>HT</a:t>
            </a:r>
            <a:r>
              <a:rPr lang="tr-TR" sz="3200" b="1" dirty="0">
                <a:solidFill>
                  <a:srgbClr val="D05400"/>
                </a:solidFill>
                <a:latin typeface="Century Gothic" panose="020B0502020202020204" pitchFamily="34" charset="0"/>
              </a:rPr>
              <a:t>İ</a:t>
            </a:r>
            <a:r>
              <a:rPr lang="tr-TR" sz="3200" b="1" dirty="0">
                <a:solidFill>
                  <a:srgbClr val="D05400"/>
                </a:solidFill>
                <a:latin typeface="Century Gothic" panose="020B0502020202020204" pitchFamily="34" charset="0"/>
                <a:cs typeface="Times New Roman" panose="02020603050405020304" pitchFamily="18" charset="0"/>
              </a:rPr>
              <a:t>YACI VARDIR?</a:t>
            </a:r>
          </a:p>
        </p:txBody>
      </p:sp>
      <p:sp>
        <p:nvSpPr>
          <p:cNvPr id="22531" name="Rectangle 3"/>
          <p:cNvSpPr>
            <a:spLocks noGrp="1" noChangeArrowheads="1"/>
          </p:cNvSpPr>
          <p:nvPr>
            <p:ph idx="1"/>
          </p:nvPr>
        </p:nvSpPr>
        <p:spPr>
          <a:xfrm>
            <a:off x="3325090" y="1700213"/>
            <a:ext cx="8534401" cy="4565650"/>
          </a:xfrm>
        </p:spPr>
        <p:txBody>
          <a:bodyPr>
            <a:normAutofit/>
          </a:bodyPr>
          <a:lstStyle/>
          <a:p>
            <a:pPr algn="just">
              <a:lnSpc>
                <a:spcPct val="90000"/>
              </a:lnSpc>
              <a:buClr>
                <a:schemeClr val="tx1"/>
              </a:buClr>
              <a:buFontTx/>
              <a:buBlip>
                <a:blip r:embed="rId2"/>
              </a:buBlip>
            </a:pPr>
            <a:r>
              <a:rPr lang="tr-TR" sz="2600" dirty="0">
                <a:latin typeface="Century Gothic" panose="020B0502020202020204" pitchFamily="34" charset="0"/>
                <a:cs typeface="Arial" panose="020B0604020202020204" pitchFamily="34" charset="0"/>
              </a:rPr>
              <a:t>Aynı yaş grubundaki çocuklara sağlanan eğitim olanaklarından yararlanmasını </a:t>
            </a:r>
            <a:r>
              <a:rPr lang="tr-TR" sz="2600" dirty="0">
                <a:latin typeface="Century Gothic" panose="020B0502020202020204" pitchFamily="34" charset="0"/>
                <a:cs typeface="Times New Roman" panose="02020603050405020304" pitchFamily="18" charset="0"/>
              </a:rPr>
              <a:t>engelleyen  özel eğitim gereksinimi  olan bireylerin,</a:t>
            </a:r>
            <a:endParaRPr lang="tr-TR" sz="2600" dirty="0">
              <a:cs typeface="Times New Roman" panose="02020603050405020304" pitchFamily="18" charset="0"/>
            </a:endParaRPr>
          </a:p>
          <a:p>
            <a:pPr algn="just">
              <a:lnSpc>
                <a:spcPct val="90000"/>
              </a:lnSpc>
              <a:buClr>
                <a:schemeClr val="tx1"/>
              </a:buClr>
              <a:buFontTx/>
              <a:buBlip>
                <a:blip r:embed="rId2"/>
              </a:buBlip>
            </a:pPr>
            <a:r>
              <a:rPr lang="tr-TR" sz="2600" dirty="0">
                <a:latin typeface="Century Gothic" panose="020B0502020202020204" pitchFamily="34" charset="0"/>
                <a:cs typeface="Arial" panose="020B0604020202020204" pitchFamily="34" charset="0"/>
              </a:rPr>
              <a:t>Engeli ya da yetersizliği, eğitimsel performansını olumsuz olarak etkileyen bireylerin,</a:t>
            </a:r>
            <a:endParaRPr lang="tr-TR" sz="2600" dirty="0">
              <a:cs typeface="Times New Roman" panose="02020603050405020304" pitchFamily="18" charset="0"/>
            </a:endParaRPr>
          </a:p>
          <a:p>
            <a:pPr algn="just">
              <a:lnSpc>
                <a:spcPct val="90000"/>
              </a:lnSpc>
              <a:buClr>
                <a:schemeClr val="tx1"/>
              </a:buClr>
              <a:buFontTx/>
              <a:buBlip>
                <a:blip r:embed="rId2"/>
              </a:buBlip>
            </a:pPr>
            <a:r>
              <a:rPr lang="tr-TR" sz="2600" dirty="0">
                <a:latin typeface="Century Gothic" panose="020B0502020202020204" pitchFamily="34" charset="0"/>
                <a:cs typeface="Times New Roman" panose="02020603050405020304" pitchFamily="18" charset="0"/>
              </a:rPr>
              <a:t>G</a:t>
            </a:r>
            <a:r>
              <a:rPr lang="tr-TR" sz="2600" dirty="0">
                <a:latin typeface="Century Gothic" panose="020B0502020202020204" pitchFamily="34" charset="0"/>
                <a:cs typeface="Arial" panose="020B0604020202020204" pitchFamily="34" charset="0"/>
              </a:rPr>
              <a:t>ereksinimlerinin karşılanması için özel düzenlenmiş destek eğitime </a:t>
            </a:r>
            <a:r>
              <a:rPr lang="tr-TR" sz="2600" dirty="0">
                <a:latin typeface="Century Gothic" panose="020B0502020202020204" pitchFamily="34" charset="0"/>
                <a:cs typeface="Times New Roman" panose="02020603050405020304" pitchFamily="18" charset="0"/>
              </a:rPr>
              <a:t>gereksinim</a:t>
            </a:r>
            <a:r>
              <a:rPr lang="tr-TR" sz="2600" dirty="0">
                <a:latin typeface="Century Gothic" panose="020B0502020202020204" pitchFamily="34" charset="0"/>
                <a:cs typeface="Arial" panose="020B0604020202020204" pitchFamily="34" charset="0"/>
              </a:rPr>
              <a:t> duyulan bireylerin</a:t>
            </a:r>
            <a:r>
              <a:rPr lang="tr-TR" sz="2600" dirty="0">
                <a:latin typeface="Century Gothic" panose="020B0502020202020204" pitchFamily="34" charset="0"/>
                <a:cs typeface="Times New Roman" panose="02020603050405020304" pitchFamily="18" charset="0"/>
              </a:rPr>
              <a:t>	</a:t>
            </a:r>
            <a:endParaRPr lang="tr-TR" sz="2600" dirty="0">
              <a:latin typeface="Century Gothic" panose="020B0502020202020204" pitchFamily="34" charset="0"/>
            </a:endParaRPr>
          </a:p>
          <a:p>
            <a:pPr algn="just">
              <a:lnSpc>
                <a:spcPct val="90000"/>
              </a:lnSpc>
              <a:buFontTx/>
              <a:buChar char="•"/>
            </a:pPr>
            <a:endParaRPr lang="tr-TR" sz="2600" b="1" dirty="0">
              <a:latin typeface="Century Gothic" panose="020B0502020202020204" pitchFamily="34" charset="0"/>
            </a:endParaRPr>
          </a:p>
          <a:p>
            <a:pPr algn="ctr">
              <a:lnSpc>
                <a:spcPct val="90000"/>
              </a:lnSpc>
            </a:pPr>
            <a:r>
              <a:rPr lang="tr-TR" sz="2600" b="1" dirty="0">
                <a:solidFill>
                  <a:srgbClr val="006600"/>
                </a:solidFill>
                <a:latin typeface="Century Gothic" panose="020B0502020202020204" pitchFamily="34" charset="0"/>
                <a:cs typeface="Times New Roman" panose="02020603050405020304" pitchFamily="18" charset="0"/>
              </a:rPr>
              <a:t>b</a:t>
            </a:r>
            <a:r>
              <a:rPr lang="tr-TR" sz="2600" b="1" dirty="0">
                <a:solidFill>
                  <a:srgbClr val="006600"/>
                </a:solidFill>
                <a:latin typeface="Century Gothic" panose="020B0502020202020204" pitchFamily="34" charset="0"/>
                <a:cs typeface="Arial" panose="020B0604020202020204" pitchFamily="34" charset="0"/>
              </a:rPr>
              <a:t>ireyselle</a:t>
            </a:r>
            <a:r>
              <a:rPr lang="tr-TR" sz="2600" b="1" dirty="0">
                <a:solidFill>
                  <a:srgbClr val="006600"/>
                </a:solidFill>
                <a:latin typeface="Century Gothic" panose="020B0502020202020204" pitchFamily="34" charset="0"/>
              </a:rPr>
              <a:t>ş</a:t>
            </a:r>
            <a:r>
              <a:rPr lang="tr-TR" sz="2600" b="1" dirty="0">
                <a:solidFill>
                  <a:srgbClr val="006600"/>
                </a:solidFill>
                <a:latin typeface="Century Gothic" panose="020B0502020202020204" pitchFamily="34" charset="0"/>
                <a:cs typeface="Arial" panose="020B0604020202020204" pitchFamily="34" charset="0"/>
              </a:rPr>
              <a:t>tirilmi</a:t>
            </a:r>
            <a:r>
              <a:rPr lang="tr-TR" sz="2600" b="1" dirty="0">
                <a:solidFill>
                  <a:srgbClr val="006600"/>
                </a:solidFill>
                <a:latin typeface="Century Gothic" panose="020B0502020202020204" pitchFamily="34" charset="0"/>
              </a:rPr>
              <a:t>ş</a:t>
            </a:r>
            <a:r>
              <a:rPr lang="tr-TR" sz="2600" b="1" dirty="0">
                <a:solidFill>
                  <a:srgbClr val="006600"/>
                </a:solidFill>
                <a:latin typeface="Century Gothic" panose="020B0502020202020204" pitchFamily="34" charset="0"/>
                <a:cs typeface="Arial" panose="020B0604020202020204" pitchFamily="34" charset="0"/>
              </a:rPr>
              <a:t> </a:t>
            </a:r>
            <a:r>
              <a:rPr lang="tr-TR" sz="2600" b="1" dirty="0">
                <a:solidFill>
                  <a:srgbClr val="006600"/>
                </a:solidFill>
                <a:latin typeface="Century Gothic" panose="020B0502020202020204" pitchFamily="34" charset="0"/>
                <a:cs typeface="Times New Roman" panose="02020603050405020304" pitchFamily="18" charset="0"/>
              </a:rPr>
              <a:t>e</a:t>
            </a:r>
            <a:r>
              <a:rPr lang="tr-TR" sz="2600" b="1" dirty="0">
                <a:solidFill>
                  <a:srgbClr val="006600"/>
                </a:solidFill>
                <a:latin typeface="Century Gothic" panose="020B0502020202020204" pitchFamily="34" charset="0"/>
              </a:rPr>
              <a:t>ğ</a:t>
            </a:r>
            <a:r>
              <a:rPr lang="tr-TR" sz="2600" b="1" dirty="0">
                <a:solidFill>
                  <a:srgbClr val="006600"/>
                </a:solidFill>
                <a:latin typeface="Century Gothic" panose="020B0502020202020204" pitchFamily="34" charset="0"/>
                <a:cs typeface="Arial" panose="020B0604020202020204" pitchFamily="34" charset="0"/>
              </a:rPr>
              <a:t>itim </a:t>
            </a:r>
            <a:r>
              <a:rPr lang="tr-TR" sz="2600" b="1" dirty="0">
                <a:solidFill>
                  <a:srgbClr val="006600"/>
                </a:solidFill>
                <a:latin typeface="Century Gothic" panose="020B0502020202020204" pitchFamily="34" charset="0"/>
                <a:cs typeface="Times New Roman" panose="02020603050405020304" pitchFamily="18" charset="0"/>
              </a:rPr>
              <a:t>p</a:t>
            </a:r>
            <a:r>
              <a:rPr lang="tr-TR" sz="2600" b="1" dirty="0">
                <a:solidFill>
                  <a:srgbClr val="006600"/>
                </a:solidFill>
                <a:latin typeface="Century Gothic" panose="020B0502020202020204" pitchFamily="34" charset="0"/>
                <a:cs typeface="Arial" panose="020B0604020202020204" pitchFamily="34" charset="0"/>
              </a:rPr>
              <a:t>rogramına </a:t>
            </a:r>
            <a:r>
              <a:rPr lang="tr-TR" sz="2600" b="1" dirty="0">
                <a:solidFill>
                  <a:srgbClr val="006600"/>
                </a:solidFill>
                <a:latin typeface="Century Gothic" panose="020B0502020202020204" pitchFamily="34" charset="0"/>
                <a:cs typeface="Times New Roman" panose="02020603050405020304" pitchFamily="18" charset="0"/>
              </a:rPr>
              <a:t>ihtiyac</a:t>
            </a:r>
            <a:r>
              <a:rPr lang="tr-TR" sz="2600" b="1" dirty="0">
                <a:solidFill>
                  <a:srgbClr val="006600"/>
                </a:solidFill>
                <a:latin typeface="Century Gothic" panose="020B0502020202020204" pitchFamily="34" charset="0"/>
              </a:rPr>
              <a:t>ı</a:t>
            </a:r>
            <a:r>
              <a:rPr lang="tr-TR" sz="2600" b="1" dirty="0">
                <a:solidFill>
                  <a:srgbClr val="006600"/>
                </a:solidFill>
                <a:latin typeface="Century Gothic" panose="020B0502020202020204" pitchFamily="34" charset="0"/>
                <a:cs typeface="Arial" panose="020B0604020202020204" pitchFamily="34" charset="0"/>
              </a:rPr>
              <a:t> var demektir.</a:t>
            </a:r>
            <a:r>
              <a:rPr lang="tr-TR" sz="2600" dirty="0">
                <a:solidFill>
                  <a:srgbClr val="006600"/>
                </a:solidFill>
              </a:rPr>
              <a:t> </a:t>
            </a:r>
          </a:p>
        </p:txBody>
      </p:sp>
      <p:pic>
        <p:nvPicPr>
          <p:cNvPr id="4" name="Picture 5" descr="safak"/>
          <p:cNvPicPr>
            <a:picLocks noChangeAspect="1" noChangeArrowheads="1"/>
          </p:cNvPicPr>
          <p:nvPr/>
        </p:nvPicPr>
        <p:blipFill>
          <a:blip r:embed="rId3" cstate="print"/>
          <a:srcRect/>
          <a:stretch>
            <a:fillRect/>
          </a:stretch>
        </p:blipFill>
        <p:spPr bwMode="auto">
          <a:xfrm>
            <a:off x="0" y="0"/>
            <a:ext cx="3457141" cy="6858000"/>
          </a:xfrm>
          <a:prstGeom prst="rect">
            <a:avLst/>
          </a:prstGeom>
          <a:noFill/>
          <a:ln w="9525">
            <a:noFill/>
            <a:miter lim="800000"/>
            <a:headEnd/>
            <a:tailEnd/>
          </a:ln>
        </p:spPr>
      </p:pic>
    </p:spTree>
    <p:extLst>
      <p:ext uri="{BB962C8B-B14F-4D97-AF65-F5344CB8AC3E}">
        <p14:creationId xmlns="" xmlns:p14="http://schemas.microsoft.com/office/powerpoint/2010/main" val="209707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a:r>
              <a:rPr lang="tr-TR" sz="3600" b="1">
                <a:solidFill>
                  <a:srgbClr val="D05400"/>
                </a:solidFill>
                <a:latin typeface="Century Gothic" panose="020B0502020202020204" pitchFamily="34" charset="0"/>
                <a:cs typeface="Times New Roman" panose="02020603050405020304" pitchFamily="18" charset="0"/>
              </a:rPr>
              <a:t>BEP’</a:t>
            </a:r>
            <a:r>
              <a:rPr lang="tr-TR" sz="3600" b="1">
                <a:solidFill>
                  <a:srgbClr val="D05400"/>
                </a:solidFill>
                <a:latin typeface="Century Gothic" panose="020B0502020202020204" pitchFamily="34" charset="0"/>
              </a:rPr>
              <a:t>İ</a:t>
            </a:r>
            <a:r>
              <a:rPr lang="tr-TR" sz="3600" b="1">
                <a:solidFill>
                  <a:srgbClr val="D05400"/>
                </a:solidFill>
                <a:latin typeface="Century Gothic" panose="020B0502020202020204" pitchFamily="34" charset="0"/>
                <a:cs typeface="Times New Roman" panose="02020603050405020304" pitchFamily="18" charset="0"/>
              </a:rPr>
              <a:t>N YARARLARI</a:t>
            </a:r>
          </a:p>
        </p:txBody>
      </p:sp>
      <p:sp>
        <p:nvSpPr>
          <p:cNvPr id="23555" name="Rectangle 3"/>
          <p:cNvSpPr>
            <a:spLocks noGrp="1" noChangeArrowheads="1"/>
          </p:cNvSpPr>
          <p:nvPr>
            <p:ph idx="1"/>
          </p:nvPr>
        </p:nvSpPr>
        <p:spPr>
          <a:xfrm>
            <a:off x="2063750" y="1773239"/>
            <a:ext cx="8001000" cy="4395787"/>
          </a:xfrm>
        </p:spPr>
        <p:txBody>
          <a:bodyPr>
            <a:normAutofit fontScale="92500" lnSpcReduction="10000"/>
          </a:bodyPr>
          <a:lstStyle/>
          <a:p>
            <a:pPr>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yapabilecekleri betimlenir.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a uygun eğitim hizmetleri sunulur.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engelinden kaynaklanan farklı gereksinimleri belirlenir.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kendi ö</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renmesi ile ilgili daha fazla sorumluluk almas</a:t>
            </a:r>
            <a:r>
              <a:rPr lang="tr-TR" sz="2600">
                <a:latin typeface="Century Gothic" panose="020B0502020202020204" pitchFamily="34" charset="0"/>
              </a:rPr>
              <a:t>ı</a:t>
            </a:r>
            <a:r>
              <a:rPr lang="tr-TR" sz="2600">
                <a:latin typeface="Century Gothic" panose="020B0502020202020204" pitchFamily="34" charset="0"/>
                <a:cs typeface="Times New Roman" panose="02020603050405020304" pitchFamily="18" charset="0"/>
              </a:rPr>
              <a:t>na yardımcı </a:t>
            </a:r>
            <a:r>
              <a:rPr lang="tr-TR" sz="2600">
                <a:latin typeface="Century Gothic" panose="020B0502020202020204" pitchFamily="34" charset="0"/>
              </a:rPr>
              <a:t>	</a:t>
            </a:r>
            <a:r>
              <a:rPr lang="tr-TR" sz="2600">
                <a:latin typeface="Century Gothic" panose="020B0502020202020204" pitchFamily="34" charset="0"/>
                <a:cs typeface="Times New Roman" panose="02020603050405020304" pitchFamily="18" charset="0"/>
              </a:rPr>
              <a:t>olunur.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öğrenmesi izlenir.</a:t>
            </a:r>
            <a:endParaRPr lang="tr-TR" sz="2600">
              <a:latin typeface="Century Gothic" panose="020B0502020202020204" pitchFamily="34"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ilerlemeleri  kayda alınır.</a:t>
            </a:r>
            <a:endParaRPr lang="tr-TR" sz="2600">
              <a:latin typeface="Century Gothic" panose="020B0502020202020204" pitchFamily="34"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un ailesi  ile di</a:t>
            </a:r>
            <a:r>
              <a:rPr lang="tr-TR" sz="2600">
                <a:latin typeface="Century Gothic" panose="020B0502020202020204" pitchFamily="34" charset="0"/>
              </a:rPr>
              <a:t>ğ</a:t>
            </a:r>
            <a:r>
              <a:rPr lang="tr-TR" sz="2600">
                <a:latin typeface="Century Gothic" panose="020B0502020202020204" pitchFamily="34" charset="0"/>
                <a:cs typeface="Times New Roman" panose="02020603050405020304" pitchFamily="18" charset="0"/>
              </a:rPr>
              <a:t>er birim üyelerinin ilişkilerine katk</a:t>
            </a:r>
            <a:r>
              <a:rPr lang="tr-TR" sz="2600">
                <a:latin typeface="Century Gothic" panose="020B0502020202020204" pitchFamily="34" charset="0"/>
              </a:rPr>
              <a:t>ı</a:t>
            </a:r>
            <a:r>
              <a:rPr lang="tr-TR" sz="2600">
                <a:latin typeface="Century Gothic" panose="020B0502020202020204" pitchFamily="34" charset="0"/>
                <a:cs typeface="Times New Roman" panose="02020603050405020304" pitchFamily="18" charset="0"/>
              </a:rPr>
              <a:t>da bulunur.	</a:t>
            </a:r>
          </a:p>
        </p:txBody>
      </p:sp>
    </p:spTree>
    <p:extLst>
      <p:ext uri="{BB962C8B-B14F-4D97-AF65-F5344CB8AC3E}">
        <p14:creationId xmlns="" xmlns:p14="http://schemas.microsoft.com/office/powerpoint/2010/main" val="4066939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a:r>
              <a:rPr lang="tr-TR">
                <a:solidFill>
                  <a:srgbClr val="D05400"/>
                </a:solidFill>
                <a:latin typeface="Century Gothic" panose="020B0502020202020204" pitchFamily="34" charset="0"/>
              </a:rPr>
              <a:t>...</a:t>
            </a:r>
          </a:p>
        </p:txBody>
      </p:sp>
      <p:sp>
        <p:nvSpPr>
          <p:cNvPr id="24579" name="Rectangle 3"/>
          <p:cNvSpPr>
            <a:spLocks noGrp="1" noChangeArrowheads="1"/>
          </p:cNvSpPr>
          <p:nvPr>
            <p:ph idx="1"/>
          </p:nvPr>
        </p:nvSpPr>
        <p:spPr>
          <a:xfrm>
            <a:off x="2063750" y="1916113"/>
            <a:ext cx="7924800" cy="3960812"/>
          </a:xfrm>
        </p:spPr>
        <p:txBody>
          <a:bodyPr>
            <a:normAutofit fontScale="92500"/>
          </a:bodyPr>
          <a:lstStyle/>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Çocuğun bilgi ve beceri eksiklerinin nasıl giderilebileceğine yol gösterir.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Çocuğun eğitiminde karşılaşılabilecek sorunlar ve çözümler, alınacak kararlar hakkında aile ve okul personeline eşit söz hakkı sağlar.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Çocuğun gelişiminin değerlendirilmesini sağlar.</a:t>
            </a:r>
            <a:endParaRPr lang="tr-TR" sz="2600">
              <a:cs typeface="Times New Roman" panose="02020603050405020304" pitchFamily="18" charset="0"/>
            </a:endParaRPr>
          </a:p>
          <a:p>
            <a:pPr algn="just">
              <a:lnSpc>
                <a:spcPct val="105000"/>
              </a:lnSpc>
              <a:buClr>
                <a:srgbClr val="CC3300"/>
              </a:buClr>
              <a:buFont typeface="Wingdings" panose="05000000000000000000" pitchFamily="2" charset="2"/>
              <a:buBlip>
                <a:blip r:embed="rId2"/>
              </a:buBlip>
            </a:pPr>
            <a:r>
              <a:rPr lang="tr-TR" sz="2600">
                <a:latin typeface="Century Gothic" panose="020B0502020202020204" pitchFamily="34" charset="0"/>
                <a:cs typeface="Times New Roman" panose="02020603050405020304" pitchFamily="18" charset="0"/>
              </a:rPr>
              <a:t>Programın, materyalin ve başlangıç noktalarının etkililiğinin değerlendirmesine yardımcı olur.</a:t>
            </a:r>
            <a:endParaRPr lang="tr-TR" sz="2600"/>
          </a:p>
        </p:txBody>
      </p:sp>
    </p:spTree>
    <p:extLst>
      <p:ext uri="{BB962C8B-B14F-4D97-AF65-F5344CB8AC3E}">
        <p14:creationId xmlns="" xmlns:p14="http://schemas.microsoft.com/office/powerpoint/2010/main" val="2327856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1395</Words>
  <Application>Microsoft Office PowerPoint</Application>
  <PresentationFormat>Özel</PresentationFormat>
  <Paragraphs>450</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Duman</vt:lpstr>
      <vt:lpstr>Bireyselleştirilmiş Eğitim Planı  (BEP)</vt:lpstr>
      <vt:lpstr>BEP NEDİR?</vt:lpstr>
      <vt:lpstr>...</vt:lpstr>
      <vt:lpstr>...</vt:lpstr>
      <vt:lpstr>573 SAYILI K.H.K</vt:lpstr>
      <vt:lpstr>Ö.E.H. Yönetmeliğinin   69-1                                       BEP NEDİR</vt:lpstr>
      <vt:lpstr>KİMLERİN BEP’E İHTİYACI VARDIR?</vt:lpstr>
      <vt:lpstr>BEP’İN YARARLARI</vt:lpstr>
      <vt:lpstr>...</vt:lpstr>
      <vt:lpstr>BEP GELİŞTİRME BİRİMİ</vt:lpstr>
      <vt:lpstr>...</vt:lpstr>
      <vt:lpstr>BEP Geliştirme birimi;</vt:lpstr>
      <vt:lpstr>...</vt:lpstr>
      <vt:lpstr>...</vt:lpstr>
      <vt:lpstr>Bep Geliştirme Birimi Üyelerinin Görevleri Nelerdir?</vt:lpstr>
      <vt:lpstr>Öğretmen: </vt:lpstr>
      <vt:lpstr>Özel Eğitim Gerektiren Birey: </vt:lpstr>
      <vt:lpstr>BEP Nasıl Hazırlanır?</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Etkili bir bep için öneriler</vt:lpstr>
      <vt:lpstr>Slayt 36</vt:lpstr>
      <vt:lpstr>Slayt 37</vt:lpstr>
      <vt:lpstr>Slayt 38</vt:lpstr>
      <vt:lpstr>Slayt 39</vt:lpstr>
      <vt:lpstr>Slayt 40</vt:lpstr>
      <vt:lpstr>Slayt 41</vt:lpstr>
      <vt:lpstr>Slayt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 NEDİR?</dc:title>
  <dc:creator>cemal tuğran</dc:creator>
  <cp:lastModifiedBy>USER</cp:lastModifiedBy>
  <cp:revision>11</cp:revision>
  <dcterms:created xsi:type="dcterms:W3CDTF">2013-06-23T20:19:46Z</dcterms:created>
  <dcterms:modified xsi:type="dcterms:W3CDTF">2017-03-02T13:06:54Z</dcterms:modified>
</cp:coreProperties>
</file>